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handoutMasterIdLst>
    <p:handoutMasterId r:id="rId28"/>
  </p:handoutMasterIdLst>
  <p:sldIdLst>
    <p:sldId id="271" r:id="rId3"/>
    <p:sldId id="272" r:id="rId4"/>
    <p:sldId id="292" r:id="rId5"/>
    <p:sldId id="273" r:id="rId6"/>
    <p:sldId id="275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2" r:id="rId15"/>
    <p:sldId id="303" r:id="rId16"/>
    <p:sldId id="304" r:id="rId17"/>
    <p:sldId id="308" r:id="rId18"/>
    <p:sldId id="305" r:id="rId19"/>
    <p:sldId id="306" r:id="rId20"/>
    <p:sldId id="311" r:id="rId21"/>
    <p:sldId id="309" r:id="rId22"/>
    <p:sldId id="310" r:id="rId23"/>
    <p:sldId id="313" r:id="rId24"/>
    <p:sldId id="312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343" autoAdjust="0"/>
  </p:normalViewPr>
  <p:slideViewPr>
    <p:cSldViewPr snapToGrid="0">
      <p:cViewPr>
        <p:scale>
          <a:sx n="60" d="100"/>
          <a:sy n="60" d="100"/>
        </p:scale>
        <p:origin x="-1984" y="-5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4" Type="http://schemas.microsoft.com/office/2011/relationships/chartStyle" Target="style1.xml"/><Relationship Id="rId1" Type="http://schemas.openxmlformats.org/officeDocument/2006/relationships/oleObject" Target="file:///C:\Users\thiagofontes\AppData\Local\Temp\dados%20reajustes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ag%20-%20greves%201983-2017%20(painel%20original).xlsx" TargetMode="External"/><Relationship Id="rId2" Type="http://schemas.microsoft.com/office/2011/relationships/chartColorStyle" Target="colors4.xml"/><Relationship Id="rId3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23010990813648"/>
          <c:y val="0.0740593318545019"/>
          <c:w val="0.871111138451444"/>
          <c:h val="0.795185120819727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'H:\3_sas-dieese\[SAS reajustes 1996-2017.xlsx]síntese geral'!$G$3</c:f>
              <c:strCache>
                <c:ptCount val="1"/>
                <c:pt idx="0">
                  <c:v>Abaixo do INPC-IBGE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'H:\3_sas-dieese\[SAS reajustes 1996-2017.xlsx]síntese geral'!$A$5:$B$26</c:f>
              <c:multiLvlStrCache>
                <c:ptCount val="22"/>
                <c:lvl>
                  <c:pt idx="0">
                    <c:v>1996</c:v>
                  </c:pt>
                  <c:pt idx="1">
                    <c:v>1997</c:v>
                  </c:pt>
                  <c:pt idx="2">
                    <c:v>1998</c:v>
                  </c:pt>
                  <c:pt idx="3">
                    <c:v>1999</c:v>
                  </c:pt>
                  <c:pt idx="4">
                    <c:v>2000</c:v>
                  </c:pt>
                  <c:pt idx="5">
                    <c:v>2001</c:v>
                  </c:pt>
                  <c:pt idx="6">
                    <c:v>2002</c:v>
                  </c:pt>
                  <c:pt idx="7">
                    <c:v>2003</c:v>
                  </c:pt>
                  <c:pt idx="8">
                    <c:v>2004</c:v>
                  </c:pt>
                  <c:pt idx="9">
                    <c:v>2005</c:v>
                  </c:pt>
                  <c:pt idx="10">
                    <c:v>2006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2009</c:v>
                  </c:pt>
                  <c:pt idx="14">
                    <c:v>2010</c:v>
                  </c:pt>
                  <c:pt idx="15">
                    <c:v>2011</c:v>
                  </c:pt>
                  <c:pt idx="16">
                    <c:v>2012</c:v>
                  </c:pt>
                  <c:pt idx="17">
                    <c:v>2013</c:v>
                  </c:pt>
                  <c:pt idx="18">
                    <c:v>2014</c:v>
                  </c:pt>
                  <c:pt idx="19">
                    <c:v>2015</c:v>
                  </c:pt>
                  <c:pt idx="20">
                    <c:v>2016</c:v>
                  </c:pt>
                  <c:pt idx="21">
                    <c:v>2017</c:v>
                  </c:pt>
                </c:lvl>
                <c:lvl>
                  <c:pt idx="0">
                    <c:v>231</c:v>
                  </c:pt>
                  <c:pt idx="1">
                    <c:v>470</c:v>
                  </c:pt>
                  <c:pt idx="2">
                    <c:v>324</c:v>
                  </c:pt>
                  <c:pt idx="3">
                    <c:v>316</c:v>
                  </c:pt>
                  <c:pt idx="4">
                    <c:v>369</c:v>
                  </c:pt>
                  <c:pt idx="5">
                    <c:v>495</c:v>
                  </c:pt>
                  <c:pt idx="6">
                    <c:v>480</c:v>
                  </c:pt>
                  <c:pt idx="7">
                    <c:v>548</c:v>
                  </c:pt>
                  <c:pt idx="8">
                    <c:v>658</c:v>
                  </c:pt>
                  <c:pt idx="9">
                    <c:v>640</c:v>
                  </c:pt>
                  <c:pt idx="10">
                    <c:v>655</c:v>
                  </c:pt>
                  <c:pt idx="11">
                    <c:v>715</c:v>
                  </c:pt>
                  <c:pt idx="12">
                    <c:v>816</c:v>
                  </c:pt>
                  <c:pt idx="13">
                    <c:v>815</c:v>
                  </c:pt>
                  <c:pt idx="14">
                    <c:v>804</c:v>
                  </c:pt>
                  <c:pt idx="15">
                    <c:v>807</c:v>
                  </c:pt>
                  <c:pt idx="16">
                    <c:v>802</c:v>
                  </c:pt>
                  <c:pt idx="17">
                    <c:v>784</c:v>
                  </c:pt>
                  <c:pt idx="18">
                    <c:v>780</c:v>
                  </c:pt>
                  <c:pt idx="19">
                    <c:v>753</c:v>
                  </c:pt>
                  <c:pt idx="20">
                    <c:v>714</c:v>
                  </c:pt>
                  <c:pt idx="21">
                    <c:v>270</c:v>
                  </c:pt>
                </c:lvl>
              </c:multiLvlStrCache>
            </c:multiLvlStrRef>
          </c:cat>
          <c:val>
            <c:numRef>
              <c:f>'H:\3_sas-dieese\[SAS reajustes 1996-2017.xlsx]síntese geral'!$H$5:$H$26</c:f>
              <c:numCache>
                <c:formatCode>General</c:formatCode>
                <c:ptCount val="22"/>
                <c:pt idx="0">
                  <c:v>44.15584415584411</c:v>
                </c:pt>
                <c:pt idx="1">
                  <c:v>45.31914893617022</c:v>
                </c:pt>
                <c:pt idx="2">
                  <c:v>36.72839506172841</c:v>
                </c:pt>
                <c:pt idx="3">
                  <c:v>50.31645569620249</c:v>
                </c:pt>
                <c:pt idx="4">
                  <c:v>33.33333333333333</c:v>
                </c:pt>
                <c:pt idx="5">
                  <c:v>37.17171717171714</c:v>
                </c:pt>
                <c:pt idx="6">
                  <c:v>46.45833333333334</c:v>
                </c:pt>
                <c:pt idx="7">
                  <c:v>58.2116788321168</c:v>
                </c:pt>
                <c:pt idx="8">
                  <c:v>18.99696048632219</c:v>
                </c:pt>
                <c:pt idx="9">
                  <c:v>12.03125</c:v>
                </c:pt>
                <c:pt idx="10">
                  <c:v>3.053435114503816</c:v>
                </c:pt>
                <c:pt idx="11">
                  <c:v>4.055944055944056</c:v>
                </c:pt>
                <c:pt idx="12">
                  <c:v>11.51960784313726</c:v>
                </c:pt>
                <c:pt idx="13">
                  <c:v>8.834355828220854</c:v>
                </c:pt>
                <c:pt idx="14">
                  <c:v>4.477611940298507</c:v>
                </c:pt>
                <c:pt idx="15">
                  <c:v>5.947955390334572</c:v>
                </c:pt>
                <c:pt idx="16">
                  <c:v>1.496259351620948</c:v>
                </c:pt>
                <c:pt idx="17">
                  <c:v>6.377551020408164</c:v>
                </c:pt>
                <c:pt idx="18">
                  <c:v>2.30769230769231</c:v>
                </c:pt>
                <c:pt idx="19">
                  <c:v>18.72509960159362</c:v>
                </c:pt>
                <c:pt idx="20">
                  <c:v>36.69467787114844</c:v>
                </c:pt>
                <c:pt idx="21">
                  <c:v>9.259259259259266</c:v>
                </c:pt>
              </c:numCache>
            </c:numRef>
          </c:val>
        </c:ser>
        <c:ser>
          <c:idx val="1"/>
          <c:order val="1"/>
          <c:tx>
            <c:strRef>
              <c:f>'H:\3_sas-dieese\[SAS reajustes 1996-2017.xlsx]síntese geral'!$E$3</c:f>
              <c:strCache>
                <c:ptCount val="1"/>
                <c:pt idx="0">
                  <c:v>Igual ao INPC-IBGE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'H:\3_sas-dieese\[SAS reajustes 1996-2017.xlsx]síntese geral'!$A$5:$B$26</c:f>
              <c:multiLvlStrCache>
                <c:ptCount val="22"/>
                <c:lvl>
                  <c:pt idx="0">
                    <c:v>1996</c:v>
                  </c:pt>
                  <c:pt idx="1">
                    <c:v>1997</c:v>
                  </c:pt>
                  <c:pt idx="2">
                    <c:v>1998</c:v>
                  </c:pt>
                  <c:pt idx="3">
                    <c:v>1999</c:v>
                  </c:pt>
                  <c:pt idx="4">
                    <c:v>2000</c:v>
                  </c:pt>
                  <c:pt idx="5">
                    <c:v>2001</c:v>
                  </c:pt>
                  <c:pt idx="6">
                    <c:v>2002</c:v>
                  </c:pt>
                  <c:pt idx="7">
                    <c:v>2003</c:v>
                  </c:pt>
                  <c:pt idx="8">
                    <c:v>2004</c:v>
                  </c:pt>
                  <c:pt idx="9">
                    <c:v>2005</c:v>
                  </c:pt>
                  <c:pt idx="10">
                    <c:v>2006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2009</c:v>
                  </c:pt>
                  <c:pt idx="14">
                    <c:v>2010</c:v>
                  </c:pt>
                  <c:pt idx="15">
                    <c:v>2011</c:v>
                  </c:pt>
                  <c:pt idx="16">
                    <c:v>2012</c:v>
                  </c:pt>
                  <c:pt idx="17">
                    <c:v>2013</c:v>
                  </c:pt>
                  <c:pt idx="18">
                    <c:v>2014</c:v>
                  </c:pt>
                  <c:pt idx="19">
                    <c:v>2015</c:v>
                  </c:pt>
                  <c:pt idx="20">
                    <c:v>2016</c:v>
                  </c:pt>
                  <c:pt idx="21">
                    <c:v>2017</c:v>
                  </c:pt>
                </c:lvl>
                <c:lvl>
                  <c:pt idx="0">
                    <c:v>231</c:v>
                  </c:pt>
                  <c:pt idx="1">
                    <c:v>470</c:v>
                  </c:pt>
                  <c:pt idx="2">
                    <c:v>324</c:v>
                  </c:pt>
                  <c:pt idx="3">
                    <c:v>316</c:v>
                  </c:pt>
                  <c:pt idx="4">
                    <c:v>369</c:v>
                  </c:pt>
                  <c:pt idx="5">
                    <c:v>495</c:v>
                  </c:pt>
                  <c:pt idx="6">
                    <c:v>480</c:v>
                  </c:pt>
                  <c:pt idx="7">
                    <c:v>548</c:v>
                  </c:pt>
                  <c:pt idx="8">
                    <c:v>658</c:v>
                  </c:pt>
                  <c:pt idx="9">
                    <c:v>640</c:v>
                  </c:pt>
                  <c:pt idx="10">
                    <c:v>655</c:v>
                  </c:pt>
                  <c:pt idx="11">
                    <c:v>715</c:v>
                  </c:pt>
                  <c:pt idx="12">
                    <c:v>816</c:v>
                  </c:pt>
                  <c:pt idx="13">
                    <c:v>815</c:v>
                  </c:pt>
                  <c:pt idx="14">
                    <c:v>804</c:v>
                  </c:pt>
                  <c:pt idx="15">
                    <c:v>807</c:v>
                  </c:pt>
                  <c:pt idx="16">
                    <c:v>802</c:v>
                  </c:pt>
                  <c:pt idx="17">
                    <c:v>784</c:v>
                  </c:pt>
                  <c:pt idx="18">
                    <c:v>780</c:v>
                  </c:pt>
                  <c:pt idx="19">
                    <c:v>753</c:v>
                  </c:pt>
                  <c:pt idx="20">
                    <c:v>714</c:v>
                  </c:pt>
                  <c:pt idx="21">
                    <c:v>270</c:v>
                  </c:pt>
                </c:lvl>
              </c:multiLvlStrCache>
            </c:multiLvlStrRef>
          </c:cat>
          <c:val>
            <c:numRef>
              <c:f>'H:\3_sas-dieese\[SAS reajustes 1996-2017.xlsx]síntese geral'!$F$5:$F$26</c:f>
              <c:numCache>
                <c:formatCode>General</c:formatCode>
                <c:ptCount val="22"/>
                <c:pt idx="0">
                  <c:v>3.896103896103894</c:v>
                </c:pt>
                <c:pt idx="1">
                  <c:v>15.53191489361702</c:v>
                </c:pt>
                <c:pt idx="2">
                  <c:v>19.75308641975309</c:v>
                </c:pt>
                <c:pt idx="3">
                  <c:v>14.55696202531646</c:v>
                </c:pt>
                <c:pt idx="4">
                  <c:v>15.17615176151761</c:v>
                </c:pt>
                <c:pt idx="5">
                  <c:v>19.5959595959596</c:v>
                </c:pt>
                <c:pt idx="6">
                  <c:v>27.7083333333333</c:v>
                </c:pt>
                <c:pt idx="7">
                  <c:v>22.99270072992699</c:v>
                </c:pt>
                <c:pt idx="8">
                  <c:v>26.13981762917933</c:v>
                </c:pt>
                <c:pt idx="9">
                  <c:v>16.25</c:v>
                </c:pt>
                <c:pt idx="10">
                  <c:v>10.68702290076336</c:v>
                </c:pt>
                <c:pt idx="11">
                  <c:v>8.251748251748256</c:v>
                </c:pt>
                <c:pt idx="12">
                  <c:v>11.88725490196078</c:v>
                </c:pt>
                <c:pt idx="13">
                  <c:v>11.65644171779141</c:v>
                </c:pt>
                <c:pt idx="14">
                  <c:v>7.83582089552239</c:v>
                </c:pt>
                <c:pt idx="15">
                  <c:v>7.063197026022305</c:v>
                </c:pt>
                <c:pt idx="16">
                  <c:v>4.86284289276808</c:v>
                </c:pt>
                <c:pt idx="17">
                  <c:v>7.653061224489796</c:v>
                </c:pt>
                <c:pt idx="18">
                  <c:v>7.307692307692308</c:v>
                </c:pt>
                <c:pt idx="19">
                  <c:v>30.5444887118194</c:v>
                </c:pt>
                <c:pt idx="20">
                  <c:v>44.39775910364143</c:v>
                </c:pt>
                <c:pt idx="21">
                  <c:v>31.85185185185186</c:v>
                </c:pt>
              </c:numCache>
            </c:numRef>
          </c:val>
        </c:ser>
        <c:ser>
          <c:idx val="0"/>
          <c:order val="2"/>
          <c:tx>
            <c:strRef>
              <c:f>'H:\3_sas-dieese\[SAS reajustes 1996-2017.xlsx]síntese geral'!$C$3</c:f>
              <c:strCache>
                <c:ptCount val="1"/>
                <c:pt idx="0">
                  <c:v>Acima do INPC-IBGE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multiLvlStrRef>
              <c:f>'H:\3_sas-dieese\[SAS reajustes 1996-2017.xlsx]síntese geral'!$A$5:$B$26</c:f>
              <c:multiLvlStrCache>
                <c:ptCount val="22"/>
                <c:lvl>
                  <c:pt idx="0">
                    <c:v>1996</c:v>
                  </c:pt>
                  <c:pt idx="1">
                    <c:v>1997</c:v>
                  </c:pt>
                  <c:pt idx="2">
                    <c:v>1998</c:v>
                  </c:pt>
                  <c:pt idx="3">
                    <c:v>1999</c:v>
                  </c:pt>
                  <c:pt idx="4">
                    <c:v>2000</c:v>
                  </c:pt>
                  <c:pt idx="5">
                    <c:v>2001</c:v>
                  </c:pt>
                  <c:pt idx="6">
                    <c:v>2002</c:v>
                  </c:pt>
                  <c:pt idx="7">
                    <c:v>2003</c:v>
                  </c:pt>
                  <c:pt idx="8">
                    <c:v>2004</c:v>
                  </c:pt>
                  <c:pt idx="9">
                    <c:v>2005</c:v>
                  </c:pt>
                  <c:pt idx="10">
                    <c:v>2006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2009</c:v>
                  </c:pt>
                  <c:pt idx="14">
                    <c:v>2010</c:v>
                  </c:pt>
                  <c:pt idx="15">
                    <c:v>2011</c:v>
                  </c:pt>
                  <c:pt idx="16">
                    <c:v>2012</c:v>
                  </c:pt>
                  <c:pt idx="17">
                    <c:v>2013</c:v>
                  </c:pt>
                  <c:pt idx="18">
                    <c:v>2014</c:v>
                  </c:pt>
                  <c:pt idx="19">
                    <c:v>2015</c:v>
                  </c:pt>
                  <c:pt idx="20">
                    <c:v>2016</c:v>
                  </c:pt>
                  <c:pt idx="21">
                    <c:v>2017</c:v>
                  </c:pt>
                </c:lvl>
                <c:lvl>
                  <c:pt idx="0">
                    <c:v>231</c:v>
                  </c:pt>
                  <c:pt idx="1">
                    <c:v>470</c:v>
                  </c:pt>
                  <c:pt idx="2">
                    <c:v>324</c:v>
                  </c:pt>
                  <c:pt idx="3">
                    <c:v>316</c:v>
                  </c:pt>
                  <c:pt idx="4">
                    <c:v>369</c:v>
                  </c:pt>
                  <c:pt idx="5">
                    <c:v>495</c:v>
                  </c:pt>
                  <c:pt idx="6">
                    <c:v>480</c:v>
                  </c:pt>
                  <c:pt idx="7">
                    <c:v>548</c:v>
                  </c:pt>
                  <c:pt idx="8">
                    <c:v>658</c:v>
                  </c:pt>
                  <c:pt idx="9">
                    <c:v>640</c:v>
                  </c:pt>
                  <c:pt idx="10">
                    <c:v>655</c:v>
                  </c:pt>
                  <c:pt idx="11">
                    <c:v>715</c:v>
                  </c:pt>
                  <c:pt idx="12">
                    <c:v>816</c:v>
                  </c:pt>
                  <c:pt idx="13">
                    <c:v>815</c:v>
                  </c:pt>
                  <c:pt idx="14">
                    <c:v>804</c:v>
                  </c:pt>
                  <c:pt idx="15">
                    <c:v>807</c:v>
                  </c:pt>
                  <c:pt idx="16">
                    <c:v>802</c:v>
                  </c:pt>
                  <c:pt idx="17">
                    <c:v>784</c:v>
                  </c:pt>
                  <c:pt idx="18">
                    <c:v>780</c:v>
                  </c:pt>
                  <c:pt idx="19">
                    <c:v>753</c:v>
                  </c:pt>
                  <c:pt idx="20">
                    <c:v>714</c:v>
                  </c:pt>
                  <c:pt idx="21">
                    <c:v>270</c:v>
                  </c:pt>
                </c:lvl>
              </c:multiLvlStrCache>
            </c:multiLvlStrRef>
          </c:cat>
          <c:val>
            <c:numRef>
              <c:f>'H:\3_sas-dieese\[SAS reajustes 1996-2017.xlsx]síntese geral'!$D$5:$D$26</c:f>
              <c:numCache>
                <c:formatCode>General</c:formatCode>
                <c:ptCount val="22"/>
                <c:pt idx="0">
                  <c:v>51.94805194805196</c:v>
                </c:pt>
                <c:pt idx="1">
                  <c:v>39.14893617021276</c:v>
                </c:pt>
                <c:pt idx="2">
                  <c:v>43.51851851851852</c:v>
                </c:pt>
                <c:pt idx="3">
                  <c:v>35.12658227848103</c:v>
                </c:pt>
                <c:pt idx="4">
                  <c:v>51.49051490514906</c:v>
                </c:pt>
                <c:pt idx="5">
                  <c:v>43.23232323232325</c:v>
                </c:pt>
                <c:pt idx="6">
                  <c:v>25.83333333333331</c:v>
                </c:pt>
                <c:pt idx="7">
                  <c:v>18.7956204379562</c:v>
                </c:pt>
                <c:pt idx="8">
                  <c:v>54.86322188449845</c:v>
                </c:pt>
                <c:pt idx="9">
                  <c:v>71.71875</c:v>
                </c:pt>
                <c:pt idx="10">
                  <c:v>86.25954198473282</c:v>
                </c:pt>
                <c:pt idx="11">
                  <c:v>87.69230769230768</c:v>
                </c:pt>
                <c:pt idx="12">
                  <c:v>76.59313725490192</c:v>
                </c:pt>
                <c:pt idx="13">
                  <c:v>79.50920245398771</c:v>
                </c:pt>
                <c:pt idx="14">
                  <c:v>87.68656716417911</c:v>
                </c:pt>
                <c:pt idx="15">
                  <c:v>86.98884758364308</c:v>
                </c:pt>
                <c:pt idx="16">
                  <c:v>93.64089775561098</c:v>
                </c:pt>
                <c:pt idx="17">
                  <c:v>85.96938775510206</c:v>
                </c:pt>
                <c:pt idx="18">
                  <c:v>90.3846153846154</c:v>
                </c:pt>
                <c:pt idx="19">
                  <c:v>50.73041168658698</c:v>
                </c:pt>
                <c:pt idx="20">
                  <c:v>18.9075630252101</c:v>
                </c:pt>
                <c:pt idx="21">
                  <c:v>58.8888888888889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9590376"/>
        <c:axId val="-2119586824"/>
      </c:barChart>
      <c:lineChart>
        <c:grouping val="standard"/>
        <c:varyColors val="0"/>
        <c:ser>
          <c:idx val="3"/>
          <c:order val="3"/>
          <c:tx>
            <c:strRef>
              <c:f>'H:\3_sas-dieese\[SAS reajustes 1996-2017.xlsx]síntese geral'!$I$3:$I$4</c:f>
              <c:strCache>
                <c:ptCount val="1"/>
                <c:pt idx="0">
                  <c:v>Variação real média</c:v>
                </c:pt>
              </c:strCache>
            </c:strRef>
          </c:tx>
          <c:spPr>
            <a:ln w="31750" cap="rnd">
              <a:solidFill>
                <a:schemeClr val="tx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tx2"/>
              </a:solidFill>
              <a:ln w="12700">
                <a:solidFill>
                  <a:schemeClr val="tx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cat>
            <c:multiLvlStrRef>
              <c:f>'H:\3_sas-dieese\[SAS reajustes 1996-2017.xlsx]síntese geral'!$A$5:$B$26</c:f>
              <c:multiLvlStrCache>
                <c:ptCount val="22"/>
                <c:lvl>
                  <c:pt idx="0">
                    <c:v>1996</c:v>
                  </c:pt>
                  <c:pt idx="1">
                    <c:v>1997</c:v>
                  </c:pt>
                  <c:pt idx="2">
                    <c:v>1998</c:v>
                  </c:pt>
                  <c:pt idx="3">
                    <c:v>1999</c:v>
                  </c:pt>
                  <c:pt idx="4">
                    <c:v>2000</c:v>
                  </c:pt>
                  <c:pt idx="5">
                    <c:v>2001</c:v>
                  </c:pt>
                  <c:pt idx="6">
                    <c:v>2002</c:v>
                  </c:pt>
                  <c:pt idx="7">
                    <c:v>2003</c:v>
                  </c:pt>
                  <c:pt idx="8">
                    <c:v>2004</c:v>
                  </c:pt>
                  <c:pt idx="9">
                    <c:v>2005</c:v>
                  </c:pt>
                  <c:pt idx="10">
                    <c:v>2006</c:v>
                  </c:pt>
                  <c:pt idx="11">
                    <c:v>2007</c:v>
                  </c:pt>
                  <c:pt idx="12">
                    <c:v>2008</c:v>
                  </c:pt>
                  <c:pt idx="13">
                    <c:v>2009</c:v>
                  </c:pt>
                  <c:pt idx="14">
                    <c:v>2010</c:v>
                  </c:pt>
                  <c:pt idx="15">
                    <c:v>2011</c:v>
                  </c:pt>
                  <c:pt idx="16">
                    <c:v>2012</c:v>
                  </c:pt>
                  <c:pt idx="17">
                    <c:v>2013</c:v>
                  </c:pt>
                  <c:pt idx="18">
                    <c:v>2014</c:v>
                  </c:pt>
                  <c:pt idx="19">
                    <c:v>2015</c:v>
                  </c:pt>
                  <c:pt idx="20">
                    <c:v>2016</c:v>
                  </c:pt>
                  <c:pt idx="21">
                    <c:v>2017</c:v>
                  </c:pt>
                </c:lvl>
                <c:lvl>
                  <c:pt idx="0">
                    <c:v>231</c:v>
                  </c:pt>
                  <c:pt idx="1">
                    <c:v>470</c:v>
                  </c:pt>
                  <c:pt idx="2">
                    <c:v>324</c:v>
                  </c:pt>
                  <c:pt idx="3">
                    <c:v>316</c:v>
                  </c:pt>
                  <c:pt idx="4">
                    <c:v>369</c:v>
                  </c:pt>
                  <c:pt idx="5">
                    <c:v>495</c:v>
                  </c:pt>
                  <c:pt idx="6">
                    <c:v>480</c:v>
                  </c:pt>
                  <c:pt idx="7">
                    <c:v>548</c:v>
                  </c:pt>
                  <c:pt idx="8">
                    <c:v>658</c:v>
                  </c:pt>
                  <c:pt idx="9">
                    <c:v>640</c:v>
                  </c:pt>
                  <c:pt idx="10">
                    <c:v>655</c:v>
                  </c:pt>
                  <c:pt idx="11">
                    <c:v>715</c:v>
                  </c:pt>
                  <c:pt idx="12">
                    <c:v>816</c:v>
                  </c:pt>
                  <c:pt idx="13">
                    <c:v>815</c:v>
                  </c:pt>
                  <c:pt idx="14">
                    <c:v>804</c:v>
                  </c:pt>
                  <c:pt idx="15">
                    <c:v>807</c:v>
                  </c:pt>
                  <c:pt idx="16">
                    <c:v>802</c:v>
                  </c:pt>
                  <c:pt idx="17">
                    <c:v>784</c:v>
                  </c:pt>
                  <c:pt idx="18">
                    <c:v>780</c:v>
                  </c:pt>
                  <c:pt idx="19">
                    <c:v>753</c:v>
                  </c:pt>
                  <c:pt idx="20">
                    <c:v>714</c:v>
                  </c:pt>
                  <c:pt idx="21">
                    <c:v>270</c:v>
                  </c:pt>
                </c:lvl>
              </c:multiLvlStrCache>
            </c:multiLvlStrRef>
          </c:cat>
          <c:val>
            <c:numRef>
              <c:f>'H:\3_sas-dieese\[SAS reajustes 1996-2017.xlsx]síntese geral'!$I$5:$I$26</c:f>
              <c:numCache>
                <c:formatCode>General</c:formatCode>
                <c:ptCount val="22"/>
                <c:pt idx="0">
                  <c:v>0.302528783334287</c:v>
                </c:pt>
                <c:pt idx="1">
                  <c:v>0.358048895197254</c:v>
                </c:pt>
                <c:pt idx="2">
                  <c:v>0.243008234564239</c:v>
                </c:pt>
                <c:pt idx="3">
                  <c:v>-0.450182664960697</c:v>
                </c:pt>
                <c:pt idx="4">
                  <c:v>0.299853465799977</c:v>
                </c:pt>
                <c:pt idx="5">
                  <c:v>-0.00787168718489529</c:v>
                </c:pt>
                <c:pt idx="6">
                  <c:v>-0.719055683746588</c:v>
                </c:pt>
                <c:pt idx="7">
                  <c:v>-2.082863160887354</c:v>
                </c:pt>
                <c:pt idx="8">
                  <c:v>0.613008769297371</c:v>
                </c:pt>
                <c:pt idx="9">
                  <c:v>0.775004361569316</c:v>
                </c:pt>
                <c:pt idx="10">
                  <c:v>1.516814436569511</c:v>
                </c:pt>
                <c:pt idx="11">
                  <c:v>1.21869266438071</c:v>
                </c:pt>
                <c:pt idx="12">
                  <c:v>0.86</c:v>
                </c:pt>
                <c:pt idx="13">
                  <c:v>0.9</c:v>
                </c:pt>
                <c:pt idx="14">
                  <c:v>1.66</c:v>
                </c:pt>
                <c:pt idx="15">
                  <c:v>1.33</c:v>
                </c:pt>
                <c:pt idx="16">
                  <c:v>1.9</c:v>
                </c:pt>
                <c:pt idx="17">
                  <c:v>1.21</c:v>
                </c:pt>
                <c:pt idx="18">
                  <c:v>1.34</c:v>
                </c:pt>
                <c:pt idx="19">
                  <c:v>0.2</c:v>
                </c:pt>
                <c:pt idx="20">
                  <c:v>-0.52</c:v>
                </c:pt>
                <c:pt idx="21">
                  <c:v>0.37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573736"/>
        <c:axId val="-2119580024"/>
      </c:lineChart>
      <c:catAx>
        <c:axId val="-211959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586824"/>
        <c:crosses val="autoZero"/>
        <c:auto val="1"/>
        <c:lblAlgn val="ctr"/>
        <c:lblOffset val="100"/>
        <c:noMultiLvlLbl val="0"/>
      </c:catAx>
      <c:valAx>
        <c:axId val="-2119586824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reajustes abaixo, iguais e acima do INPC-IBGE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590376"/>
        <c:crosses val="autoZero"/>
        <c:crossBetween val="between"/>
        <c:minorUnit val="2.5"/>
      </c:valAx>
      <c:valAx>
        <c:axId val="-2119580024"/>
        <c:scaling>
          <c:orientation val="minMax"/>
          <c:max val="10.0"/>
          <c:min val="-10.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valariação real média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573736"/>
        <c:crosses val="max"/>
        <c:crossBetween val="between"/>
      </c:valAx>
      <c:catAx>
        <c:axId val="-2119573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195800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89488188976378"/>
          <c:y val="0.0765739624438211"/>
          <c:w val="0.924801181102362"/>
          <c:h val="0.804856711015726"/>
        </c:manualLayout>
      </c:layout>
      <c:lineChart>
        <c:grouping val="standard"/>
        <c:varyColors val="0"/>
        <c:ser>
          <c:idx val="1"/>
          <c:order val="0"/>
          <c:tx>
            <c:strRef>
              <c:f>'caráter (%)'!$B$4</c:f>
              <c:strCache>
                <c:ptCount val="1"/>
                <c:pt idx="0">
                  <c:v>Propositivas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'caráter (%)'!$A$16:$A$39</c:f>
              <c:numCache>
                <c:formatCode>General</c:formatCode>
                <c:ptCount val="24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'caráter (%)'!$A$5:$A$39</c15:sqref>
                  </c15:fullRef>
                </c:ext>
              </c:extLst>
            </c:numRef>
          </c:cat>
          <c:val>
            <c:numRef>
              <c:f>'caráter (%)'!$B$16:$B$39</c:f>
              <c:numCache>
                <c:formatCode>0.0%</c:formatCode>
                <c:ptCount val="24"/>
                <c:pt idx="0">
                  <c:v>0.806763285024154</c:v>
                </c:pt>
                <c:pt idx="1">
                  <c:v>0.585227272727273</c:v>
                </c:pt>
                <c:pt idx="2">
                  <c:v>0.4185667752443</c:v>
                </c:pt>
                <c:pt idx="3">
                  <c:v>0.45958795562599</c:v>
                </c:pt>
                <c:pt idx="4">
                  <c:v>0.327683615819209</c:v>
                </c:pt>
                <c:pt idx="5">
                  <c:v>0.355731225296443</c:v>
                </c:pt>
                <c:pt idx="6">
                  <c:v>0.495238095238095</c:v>
                </c:pt>
                <c:pt idx="7">
                  <c:v>0.510791366906475</c:v>
                </c:pt>
                <c:pt idx="8">
                  <c:v>0.530201342281879</c:v>
                </c:pt>
                <c:pt idx="9">
                  <c:v>0.611764705882353</c:v>
                </c:pt>
                <c:pt idx="10">
                  <c:v>0.652317880794702</c:v>
                </c:pt>
                <c:pt idx="11">
                  <c:v>0.692307692307693</c:v>
                </c:pt>
                <c:pt idx="12">
                  <c:v>0.678125</c:v>
                </c:pt>
                <c:pt idx="13">
                  <c:v>0.661392405063291</c:v>
                </c:pt>
                <c:pt idx="14">
                  <c:v>0.690997566909976</c:v>
                </c:pt>
                <c:pt idx="15">
                  <c:v>0.671814671814672</c:v>
                </c:pt>
                <c:pt idx="16">
                  <c:v>0.791011235955056</c:v>
                </c:pt>
                <c:pt idx="17">
                  <c:v>0.767148014440434</c:v>
                </c:pt>
                <c:pt idx="18">
                  <c:v>0.643507972665148</c:v>
                </c:pt>
                <c:pt idx="19">
                  <c:v>0.573722627737226</c:v>
                </c:pt>
                <c:pt idx="20">
                  <c:v>0.475750577367206</c:v>
                </c:pt>
                <c:pt idx="21">
                  <c:v>0.404217926186292</c:v>
                </c:pt>
                <c:pt idx="22">
                  <c:v>0.344481605351171</c:v>
                </c:pt>
                <c:pt idx="23">
                  <c:v>0.272241992882562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'caráter (%)'!$B$5:$B$39</c15:sqref>
                  </c15:fullRef>
                </c:ext>
              </c:extLst>
            </c:numRef>
          </c:val>
          <c:smooth val="0"/>
        </c:ser>
        <c:ser>
          <c:idx val="2"/>
          <c:order val="1"/>
          <c:tx>
            <c:strRef>
              <c:f>'caráter (%)'!$C$4</c:f>
              <c:strCache>
                <c:ptCount val="1"/>
                <c:pt idx="0">
                  <c:v>Defensivas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'caráter (%)'!$A$16:$A$39</c:f>
              <c:numCache>
                <c:formatCode>General</c:formatCode>
                <c:ptCount val="24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'caráter (%)'!$A$5:$A$39</c15:sqref>
                  </c15:fullRef>
                </c:ext>
              </c:extLst>
            </c:numRef>
          </c:cat>
          <c:val>
            <c:numRef>
              <c:f>'caráter (%)'!$C$16:$C$39</c:f>
              <c:numCache>
                <c:formatCode>0.0%</c:formatCode>
                <c:ptCount val="24"/>
                <c:pt idx="0">
                  <c:v>0.280193236714976</c:v>
                </c:pt>
                <c:pt idx="1">
                  <c:v>0.505681818181818</c:v>
                </c:pt>
                <c:pt idx="2">
                  <c:v>0.653094462540717</c:v>
                </c:pt>
                <c:pt idx="3">
                  <c:v>0.660855784469097</c:v>
                </c:pt>
                <c:pt idx="4">
                  <c:v>0.757062146892655</c:v>
                </c:pt>
                <c:pt idx="5">
                  <c:v>0.780632411067194</c:v>
                </c:pt>
                <c:pt idx="6">
                  <c:v>0.660952380952381</c:v>
                </c:pt>
                <c:pt idx="7">
                  <c:v>0.606714628297362</c:v>
                </c:pt>
                <c:pt idx="8">
                  <c:v>0.590604026845638</c:v>
                </c:pt>
                <c:pt idx="9">
                  <c:v>0.444117647058824</c:v>
                </c:pt>
                <c:pt idx="10">
                  <c:v>0.493377483443709</c:v>
                </c:pt>
                <c:pt idx="11">
                  <c:v>0.444816053511706</c:v>
                </c:pt>
                <c:pt idx="12">
                  <c:v>0.525</c:v>
                </c:pt>
                <c:pt idx="13">
                  <c:v>0.462025316455696</c:v>
                </c:pt>
                <c:pt idx="14">
                  <c:v>0.416058394160584</c:v>
                </c:pt>
                <c:pt idx="15">
                  <c:v>0.488416988416989</c:v>
                </c:pt>
                <c:pt idx="16">
                  <c:v>0.453932584269663</c:v>
                </c:pt>
                <c:pt idx="17">
                  <c:v>0.61913357400722</c:v>
                </c:pt>
                <c:pt idx="18">
                  <c:v>0.673120728929385</c:v>
                </c:pt>
                <c:pt idx="19">
                  <c:v>0.749391727493918</c:v>
                </c:pt>
                <c:pt idx="20">
                  <c:v>0.782909930715935</c:v>
                </c:pt>
                <c:pt idx="21">
                  <c:v>0.833040421792618</c:v>
                </c:pt>
                <c:pt idx="22">
                  <c:v>0.809364548494983</c:v>
                </c:pt>
                <c:pt idx="23">
                  <c:v>0.832740213523132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'caráter (%)'!$C$5:$C$39</c15:sqref>
                  </c15:fullRef>
                </c:ext>
              </c:extLst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479368"/>
        <c:axId val="-2119475448"/>
      </c:lineChart>
      <c:catAx>
        <c:axId val="-2119479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475448"/>
        <c:crosses val="autoZero"/>
        <c:auto val="1"/>
        <c:lblAlgn val="ctr"/>
        <c:lblOffset val="100"/>
        <c:noMultiLvlLbl val="0"/>
      </c:catAx>
      <c:valAx>
        <c:axId val="-2119475448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479368"/>
        <c:crosses val="autoZero"/>
        <c:crossBetween val="between"/>
        <c:majorUnit val="0.05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770977690288714"/>
          <c:y val="0.0129086385705801"/>
          <c:w val="0.910387795275591"/>
          <c:h val="0.0568145476293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6A651-A653-4CEB-826D-7DBFD6F8D440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64012E00-E3EE-469D-B71B-2AA7DD59E36C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pt-BR" sz="1800" b="1" dirty="0" smtClean="0">
              <a:solidFill>
                <a:schemeClr val="tx1"/>
              </a:solidFill>
            </a:rPr>
            <a:t>Ampliação e flexibilização da jornada de trabalho</a:t>
          </a:r>
          <a:endParaRPr lang="pt-BR" sz="1800" b="1" dirty="0">
            <a:solidFill>
              <a:schemeClr val="tx1"/>
            </a:solidFill>
          </a:endParaRPr>
        </a:p>
      </dgm:t>
    </dgm:pt>
    <dgm:pt modelId="{D5D81D86-DE29-4B04-A5F6-FEBC869F1D99}" type="parTrans" cxnId="{7DFA21C1-1124-48EF-A625-6C215FDF8CCF}">
      <dgm:prSet/>
      <dgm:spPr/>
      <dgm:t>
        <a:bodyPr/>
        <a:lstStyle/>
        <a:p>
          <a:endParaRPr lang="pt-BR"/>
        </a:p>
      </dgm:t>
    </dgm:pt>
    <dgm:pt modelId="{1A14A1A3-2DC8-49B1-BD69-2645E2D43097}" type="sibTrans" cxnId="{7DFA21C1-1124-48EF-A625-6C215FDF8CCF}">
      <dgm:prSet/>
      <dgm:spPr/>
      <dgm:t>
        <a:bodyPr/>
        <a:lstStyle/>
        <a:p>
          <a:endParaRPr lang="pt-BR"/>
        </a:p>
      </dgm:t>
    </dgm:pt>
    <dgm:pt modelId="{90C09770-2955-4C98-ABB5-F602002ABC61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pt-BR" sz="2000" b="1" dirty="0" smtClean="0">
              <a:solidFill>
                <a:schemeClr val="tx1"/>
              </a:solidFill>
            </a:rPr>
            <a:t>Altera condições de trabalho</a:t>
          </a:r>
          <a:endParaRPr lang="pt-BR" sz="2000" b="1" dirty="0">
            <a:solidFill>
              <a:schemeClr val="tx1"/>
            </a:solidFill>
          </a:endParaRPr>
        </a:p>
      </dgm:t>
    </dgm:pt>
    <dgm:pt modelId="{F6C5C46F-F3EF-4A8F-9019-ED555AA5BD03}" type="parTrans" cxnId="{174C9BA0-2B7D-4D94-A4F5-D7817CA55BF5}">
      <dgm:prSet/>
      <dgm:spPr/>
      <dgm:t>
        <a:bodyPr/>
        <a:lstStyle/>
        <a:p>
          <a:endParaRPr lang="pt-BR"/>
        </a:p>
      </dgm:t>
    </dgm:pt>
    <dgm:pt modelId="{D7B7330E-F8F1-4E0C-90AB-D502BA3ADB08}" type="sibTrans" cxnId="{174C9BA0-2B7D-4D94-A4F5-D7817CA55BF5}">
      <dgm:prSet/>
      <dgm:spPr/>
      <dgm:t>
        <a:bodyPr/>
        <a:lstStyle/>
        <a:p>
          <a:endParaRPr lang="pt-BR"/>
        </a:p>
      </dgm:t>
    </dgm:pt>
    <dgm:pt modelId="{1D75985C-A0F1-4E1B-A9C8-811EDA0C4944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Cardápio </a:t>
          </a:r>
          <a:r>
            <a:rPr lang="pt-BR" sz="2000" b="1" spc="-100" baseline="0" dirty="0" smtClean="0">
              <a:solidFill>
                <a:schemeClr val="tx1"/>
              </a:solidFill>
            </a:rPr>
            <a:t>de contratos </a:t>
          </a:r>
          <a:r>
            <a:rPr lang="pt-BR" sz="2000" b="1" dirty="0" smtClean="0">
              <a:solidFill>
                <a:schemeClr val="tx1"/>
              </a:solidFill>
            </a:rPr>
            <a:t>precários</a:t>
          </a:r>
          <a:endParaRPr lang="pt-BR" sz="2000" b="1" dirty="0">
            <a:solidFill>
              <a:schemeClr val="tx1"/>
            </a:solidFill>
          </a:endParaRPr>
        </a:p>
      </dgm:t>
    </dgm:pt>
    <dgm:pt modelId="{18EBECF9-8103-42D7-ACBE-957A9451D2A2}" type="parTrans" cxnId="{720E3E01-0EF2-499E-B220-D6AA2AEF9CA6}">
      <dgm:prSet/>
      <dgm:spPr/>
      <dgm:t>
        <a:bodyPr/>
        <a:lstStyle/>
        <a:p>
          <a:endParaRPr lang="pt-BR"/>
        </a:p>
      </dgm:t>
    </dgm:pt>
    <dgm:pt modelId="{98C61BFF-425B-471F-BD3D-67144135C30F}" type="sibTrans" cxnId="{720E3E01-0EF2-499E-B220-D6AA2AEF9CA6}">
      <dgm:prSet/>
      <dgm:spPr/>
      <dgm:t>
        <a:bodyPr/>
        <a:lstStyle/>
        <a:p>
          <a:endParaRPr lang="pt-BR"/>
        </a:p>
      </dgm:t>
    </dgm:pt>
    <dgm:pt modelId="{319417EB-E082-42B1-A2D2-377F62BA4A0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pt-BR" sz="2400" b="1" dirty="0" smtClean="0">
              <a:solidFill>
                <a:schemeClr val="tx1"/>
              </a:solidFill>
            </a:rPr>
            <a:t>Facilita a demissão </a:t>
          </a:r>
          <a:endParaRPr lang="pt-BR" sz="2400" b="1" dirty="0">
            <a:solidFill>
              <a:schemeClr val="tx1"/>
            </a:solidFill>
          </a:endParaRPr>
        </a:p>
      </dgm:t>
    </dgm:pt>
    <dgm:pt modelId="{D6D7F4C4-59BD-401F-9994-9B059B4AFA32}" type="parTrans" cxnId="{97C2D3E6-039C-4A9B-AF86-79D49C27017F}">
      <dgm:prSet/>
      <dgm:spPr/>
      <dgm:t>
        <a:bodyPr/>
        <a:lstStyle/>
        <a:p>
          <a:endParaRPr lang="pt-BR"/>
        </a:p>
      </dgm:t>
    </dgm:pt>
    <dgm:pt modelId="{A5852D7D-C887-48B1-9646-B42940649622}" type="sibTrans" cxnId="{97C2D3E6-039C-4A9B-AF86-79D49C27017F}">
      <dgm:prSet/>
      <dgm:spPr/>
      <dgm:t>
        <a:bodyPr/>
        <a:lstStyle/>
        <a:p>
          <a:endParaRPr lang="pt-BR"/>
        </a:p>
      </dgm:t>
    </dgm:pt>
    <dgm:pt modelId="{B1FE5DB8-A7E8-4AAE-88F2-DB7C8407C20A}" type="pres">
      <dgm:prSet presAssocID="{0B66A651-A653-4CEB-826D-7DBFD6F8D440}" presName="compositeShape" presStyleCnt="0">
        <dgm:presLayoutVars>
          <dgm:chMax val="7"/>
          <dgm:dir/>
          <dgm:resizeHandles val="exact"/>
        </dgm:presLayoutVars>
      </dgm:prSet>
      <dgm:spPr/>
    </dgm:pt>
    <dgm:pt modelId="{86871AD2-A733-4055-820A-6A32519E1F11}" type="pres">
      <dgm:prSet presAssocID="{0B66A651-A653-4CEB-826D-7DBFD6F8D440}" presName="wedge1" presStyleLbl="node1" presStyleIdx="0" presStyleCnt="4" custScaleY="101925"/>
      <dgm:spPr/>
      <dgm:t>
        <a:bodyPr/>
        <a:lstStyle/>
        <a:p>
          <a:endParaRPr lang="pt-BR"/>
        </a:p>
      </dgm:t>
    </dgm:pt>
    <dgm:pt modelId="{15DDACDB-8B19-4FFE-B00B-1CD99CF8ED22}" type="pres">
      <dgm:prSet presAssocID="{0B66A651-A653-4CEB-826D-7DBFD6F8D440}" presName="dummy1a" presStyleCnt="0"/>
      <dgm:spPr/>
    </dgm:pt>
    <dgm:pt modelId="{154D03F1-1BA7-4CC0-8AEE-5304B5001468}" type="pres">
      <dgm:prSet presAssocID="{0B66A651-A653-4CEB-826D-7DBFD6F8D440}" presName="dummy1b" presStyleCnt="0"/>
      <dgm:spPr/>
    </dgm:pt>
    <dgm:pt modelId="{91DC2ACE-B146-49CA-8683-4D495764830A}" type="pres">
      <dgm:prSet presAssocID="{0B66A651-A653-4CEB-826D-7DBFD6F8D44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60A45C-6D43-4FAD-8609-016E51D847DE}" type="pres">
      <dgm:prSet presAssocID="{0B66A651-A653-4CEB-826D-7DBFD6F8D440}" presName="wedge2" presStyleLbl="node1" presStyleIdx="1" presStyleCnt="4"/>
      <dgm:spPr/>
      <dgm:t>
        <a:bodyPr/>
        <a:lstStyle/>
        <a:p>
          <a:endParaRPr lang="pt-BR"/>
        </a:p>
      </dgm:t>
    </dgm:pt>
    <dgm:pt modelId="{CA5EEBF9-08D6-443B-BE9F-23E55A52FACE}" type="pres">
      <dgm:prSet presAssocID="{0B66A651-A653-4CEB-826D-7DBFD6F8D440}" presName="dummy2a" presStyleCnt="0"/>
      <dgm:spPr/>
    </dgm:pt>
    <dgm:pt modelId="{5B680AED-99F9-484A-ADF4-47839A3D55E9}" type="pres">
      <dgm:prSet presAssocID="{0B66A651-A653-4CEB-826D-7DBFD6F8D440}" presName="dummy2b" presStyleCnt="0"/>
      <dgm:spPr/>
    </dgm:pt>
    <dgm:pt modelId="{B542B5F3-D59C-4648-BF2C-43D85AFE514C}" type="pres">
      <dgm:prSet presAssocID="{0B66A651-A653-4CEB-826D-7DBFD6F8D44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C4B175-3270-4AA6-9C17-CF8D5AE16106}" type="pres">
      <dgm:prSet presAssocID="{0B66A651-A653-4CEB-826D-7DBFD6F8D440}" presName="wedge3" presStyleLbl="node1" presStyleIdx="2" presStyleCnt="4"/>
      <dgm:spPr/>
      <dgm:t>
        <a:bodyPr/>
        <a:lstStyle/>
        <a:p>
          <a:endParaRPr lang="pt-BR"/>
        </a:p>
      </dgm:t>
    </dgm:pt>
    <dgm:pt modelId="{8F5E5F5F-860B-43E8-92BA-34878E73E385}" type="pres">
      <dgm:prSet presAssocID="{0B66A651-A653-4CEB-826D-7DBFD6F8D440}" presName="dummy3a" presStyleCnt="0"/>
      <dgm:spPr/>
    </dgm:pt>
    <dgm:pt modelId="{6CDACDAA-7C4B-46BB-B5B0-FD6077CDE338}" type="pres">
      <dgm:prSet presAssocID="{0B66A651-A653-4CEB-826D-7DBFD6F8D440}" presName="dummy3b" presStyleCnt="0"/>
      <dgm:spPr/>
    </dgm:pt>
    <dgm:pt modelId="{6D09C406-F9E7-4926-A8E3-5225E3002D9A}" type="pres">
      <dgm:prSet presAssocID="{0B66A651-A653-4CEB-826D-7DBFD6F8D44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045042-7C22-4F9A-BF8F-B96DA2C7A5C3}" type="pres">
      <dgm:prSet presAssocID="{0B66A651-A653-4CEB-826D-7DBFD6F8D440}" presName="wedge4" presStyleLbl="node1" presStyleIdx="3" presStyleCnt="4"/>
      <dgm:spPr/>
      <dgm:t>
        <a:bodyPr/>
        <a:lstStyle/>
        <a:p>
          <a:endParaRPr lang="pt-BR"/>
        </a:p>
      </dgm:t>
    </dgm:pt>
    <dgm:pt modelId="{C5194F9B-5B21-4DCF-9C6F-CBE85F62F497}" type="pres">
      <dgm:prSet presAssocID="{0B66A651-A653-4CEB-826D-7DBFD6F8D440}" presName="dummy4a" presStyleCnt="0"/>
      <dgm:spPr/>
    </dgm:pt>
    <dgm:pt modelId="{14BAA90D-7898-493C-A97B-E98D914B0968}" type="pres">
      <dgm:prSet presAssocID="{0B66A651-A653-4CEB-826D-7DBFD6F8D440}" presName="dummy4b" presStyleCnt="0"/>
      <dgm:spPr/>
    </dgm:pt>
    <dgm:pt modelId="{CBB00FA4-5A56-47FD-93D9-2EDD8A07EE80}" type="pres">
      <dgm:prSet presAssocID="{0B66A651-A653-4CEB-826D-7DBFD6F8D44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B73C0E-CF0A-4055-BCF7-E9E705455D3F}" type="pres">
      <dgm:prSet presAssocID="{1A14A1A3-2DC8-49B1-BD69-2645E2D43097}" presName="arrowWedge1" presStyleLbl="fgSibTrans2D1" presStyleIdx="0" presStyleCnt="4"/>
      <dgm:spPr/>
    </dgm:pt>
    <dgm:pt modelId="{C04EFDCF-0633-4069-B15A-53FCA97D2E2D}" type="pres">
      <dgm:prSet presAssocID="{A5852D7D-C887-48B1-9646-B42940649622}" presName="arrowWedge2" presStyleLbl="fgSibTrans2D1" presStyleIdx="1" presStyleCnt="4"/>
      <dgm:spPr>
        <a:solidFill>
          <a:schemeClr val="accent1">
            <a:lumMod val="75000"/>
          </a:schemeClr>
        </a:solidFill>
      </dgm:spPr>
    </dgm:pt>
    <dgm:pt modelId="{575A2438-0128-4C74-9FBF-03A3602FD3D2}" type="pres">
      <dgm:prSet presAssocID="{D7B7330E-F8F1-4E0C-90AB-D502BA3ADB08}" presName="arrowWedge3" presStyleLbl="fgSibTrans2D1" presStyleIdx="2" presStyleCnt="4"/>
      <dgm:spPr/>
    </dgm:pt>
    <dgm:pt modelId="{950E3F46-C9E4-4953-93D9-F1B35E89917C}" type="pres">
      <dgm:prSet presAssocID="{98C61BFF-425B-471F-BD3D-67144135C30F}" presName="arrowWedge4" presStyleLbl="fgSibTrans2D1" presStyleIdx="3" presStyleCnt="4"/>
      <dgm:spPr/>
    </dgm:pt>
  </dgm:ptLst>
  <dgm:cxnLst>
    <dgm:cxn modelId="{986A4AA9-6664-4240-9BD7-DDBBB85C748B}" type="presOf" srcId="{319417EB-E082-42B1-A2D2-377F62BA4A06}" destId="{2960A45C-6D43-4FAD-8609-016E51D847DE}" srcOrd="0" destOrd="0" presId="urn:microsoft.com/office/officeart/2005/8/layout/cycle8"/>
    <dgm:cxn modelId="{89F5AD7A-44DC-429C-846D-9CF94C05C5BA}" type="presOf" srcId="{319417EB-E082-42B1-A2D2-377F62BA4A06}" destId="{B542B5F3-D59C-4648-BF2C-43D85AFE514C}" srcOrd="1" destOrd="0" presId="urn:microsoft.com/office/officeart/2005/8/layout/cycle8"/>
    <dgm:cxn modelId="{A12BA92A-B50A-4C1D-9549-89F459DFF23C}" type="presOf" srcId="{1D75985C-A0F1-4E1B-A9C8-811EDA0C4944}" destId="{7A045042-7C22-4F9A-BF8F-B96DA2C7A5C3}" srcOrd="0" destOrd="0" presId="urn:microsoft.com/office/officeart/2005/8/layout/cycle8"/>
    <dgm:cxn modelId="{720E3E01-0EF2-499E-B220-D6AA2AEF9CA6}" srcId="{0B66A651-A653-4CEB-826D-7DBFD6F8D440}" destId="{1D75985C-A0F1-4E1B-A9C8-811EDA0C4944}" srcOrd="3" destOrd="0" parTransId="{18EBECF9-8103-42D7-ACBE-957A9451D2A2}" sibTransId="{98C61BFF-425B-471F-BD3D-67144135C30F}"/>
    <dgm:cxn modelId="{174C9BA0-2B7D-4D94-A4F5-D7817CA55BF5}" srcId="{0B66A651-A653-4CEB-826D-7DBFD6F8D440}" destId="{90C09770-2955-4C98-ABB5-F602002ABC61}" srcOrd="2" destOrd="0" parTransId="{F6C5C46F-F3EF-4A8F-9019-ED555AA5BD03}" sibTransId="{D7B7330E-F8F1-4E0C-90AB-D502BA3ADB08}"/>
    <dgm:cxn modelId="{BA08B71D-BCCF-4B9D-97D1-62C23C5738FA}" type="presOf" srcId="{0B66A651-A653-4CEB-826D-7DBFD6F8D440}" destId="{B1FE5DB8-A7E8-4AAE-88F2-DB7C8407C20A}" srcOrd="0" destOrd="0" presId="urn:microsoft.com/office/officeart/2005/8/layout/cycle8"/>
    <dgm:cxn modelId="{6475542D-DA9E-42B7-BF2B-0AFB66B3B2EE}" type="presOf" srcId="{64012E00-E3EE-469D-B71B-2AA7DD59E36C}" destId="{91DC2ACE-B146-49CA-8683-4D495764830A}" srcOrd="1" destOrd="0" presId="urn:microsoft.com/office/officeart/2005/8/layout/cycle8"/>
    <dgm:cxn modelId="{97C2D3E6-039C-4A9B-AF86-79D49C27017F}" srcId="{0B66A651-A653-4CEB-826D-7DBFD6F8D440}" destId="{319417EB-E082-42B1-A2D2-377F62BA4A06}" srcOrd="1" destOrd="0" parTransId="{D6D7F4C4-59BD-401F-9994-9B059B4AFA32}" sibTransId="{A5852D7D-C887-48B1-9646-B42940649622}"/>
    <dgm:cxn modelId="{4FFA88E4-6208-4866-AEB3-DDFD4C511ECC}" type="presOf" srcId="{90C09770-2955-4C98-ABB5-F602002ABC61}" destId="{22C4B175-3270-4AA6-9C17-CF8D5AE16106}" srcOrd="0" destOrd="0" presId="urn:microsoft.com/office/officeart/2005/8/layout/cycle8"/>
    <dgm:cxn modelId="{DA47C97B-6CEF-4E74-8672-CD3829E9DCE1}" type="presOf" srcId="{1D75985C-A0F1-4E1B-A9C8-811EDA0C4944}" destId="{CBB00FA4-5A56-47FD-93D9-2EDD8A07EE80}" srcOrd="1" destOrd="0" presId="urn:microsoft.com/office/officeart/2005/8/layout/cycle8"/>
    <dgm:cxn modelId="{9A854710-039C-4D5D-B8F6-29768A5B1631}" type="presOf" srcId="{64012E00-E3EE-469D-B71B-2AA7DD59E36C}" destId="{86871AD2-A733-4055-820A-6A32519E1F11}" srcOrd="0" destOrd="0" presId="urn:microsoft.com/office/officeart/2005/8/layout/cycle8"/>
    <dgm:cxn modelId="{191F6714-BE0D-4987-97CB-4BE7A9067B2B}" type="presOf" srcId="{90C09770-2955-4C98-ABB5-F602002ABC61}" destId="{6D09C406-F9E7-4926-A8E3-5225E3002D9A}" srcOrd="1" destOrd="0" presId="urn:microsoft.com/office/officeart/2005/8/layout/cycle8"/>
    <dgm:cxn modelId="{7DFA21C1-1124-48EF-A625-6C215FDF8CCF}" srcId="{0B66A651-A653-4CEB-826D-7DBFD6F8D440}" destId="{64012E00-E3EE-469D-B71B-2AA7DD59E36C}" srcOrd="0" destOrd="0" parTransId="{D5D81D86-DE29-4B04-A5F6-FEBC869F1D99}" sibTransId="{1A14A1A3-2DC8-49B1-BD69-2645E2D43097}"/>
    <dgm:cxn modelId="{BF7CED29-BDA3-405D-8B3D-B9A0791BCBE2}" type="presParOf" srcId="{B1FE5DB8-A7E8-4AAE-88F2-DB7C8407C20A}" destId="{86871AD2-A733-4055-820A-6A32519E1F11}" srcOrd="0" destOrd="0" presId="urn:microsoft.com/office/officeart/2005/8/layout/cycle8"/>
    <dgm:cxn modelId="{5C10C2BE-9FC4-4711-809D-9B3333A155FA}" type="presParOf" srcId="{B1FE5DB8-A7E8-4AAE-88F2-DB7C8407C20A}" destId="{15DDACDB-8B19-4FFE-B00B-1CD99CF8ED22}" srcOrd="1" destOrd="0" presId="urn:microsoft.com/office/officeart/2005/8/layout/cycle8"/>
    <dgm:cxn modelId="{176A5B52-A794-45CB-960D-56ABFE84E2A8}" type="presParOf" srcId="{B1FE5DB8-A7E8-4AAE-88F2-DB7C8407C20A}" destId="{154D03F1-1BA7-4CC0-8AEE-5304B5001468}" srcOrd="2" destOrd="0" presId="urn:microsoft.com/office/officeart/2005/8/layout/cycle8"/>
    <dgm:cxn modelId="{4381898B-6C74-47FF-B9BD-D89313E3CD74}" type="presParOf" srcId="{B1FE5DB8-A7E8-4AAE-88F2-DB7C8407C20A}" destId="{91DC2ACE-B146-49CA-8683-4D495764830A}" srcOrd="3" destOrd="0" presId="urn:microsoft.com/office/officeart/2005/8/layout/cycle8"/>
    <dgm:cxn modelId="{A62FC823-B0C7-4E58-A267-B9562EB0BF9C}" type="presParOf" srcId="{B1FE5DB8-A7E8-4AAE-88F2-DB7C8407C20A}" destId="{2960A45C-6D43-4FAD-8609-016E51D847DE}" srcOrd="4" destOrd="0" presId="urn:microsoft.com/office/officeart/2005/8/layout/cycle8"/>
    <dgm:cxn modelId="{2571B5C7-349C-45E3-B924-BAA04DC21A2C}" type="presParOf" srcId="{B1FE5DB8-A7E8-4AAE-88F2-DB7C8407C20A}" destId="{CA5EEBF9-08D6-443B-BE9F-23E55A52FACE}" srcOrd="5" destOrd="0" presId="urn:microsoft.com/office/officeart/2005/8/layout/cycle8"/>
    <dgm:cxn modelId="{8F976562-E748-4984-AB4B-5B38072C039F}" type="presParOf" srcId="{B1FE5DB8-A7E8-4AAE-88F2-DB7C8407C20A}" destId="{5B680AED-99F9-484A-ADF4-47839A3D55E9}" srcOrd="6" destOrd="0" presId="urn:microsoft.com/office/officeart/2005/8/layout/cycle8"/>
    <dgm:cxn modelId="{C5BC27EA-2A79-4F64-8AE3-F6BD3B403925}" type="presParOf" srcId="{B1FE5DB8-A7E8-4AAE-88F2-DB7C8407C20A}" destId="{B542B5F3-D59C-4648-BF2C-43D85AFE514C}" srcOrd="7" destOrd="0" presId="urn:microsoft.com/office/officeart/2005/8/layout/cycle8"/>
    <dgm:cxn modelId="{D4E57991-47FC-4139-8806-BD75BBFE61B6}" type="presParOf" srcId="{B1FE5DB8-A7E8-4AAE-88F2-DB7C8407C20A}" destId="{22C4B175-3270-4AA6-9C17-CF8D5AE16106}" srcOrd="8" destOrd="0" presId="urn:microsoft.com/office/officeart/2005/8/layout/cycle8"/>
    <dgm:cxn modelId="{E1BDB197-4EC9-49A7-8734-4D71788AB4F7}" type="presParOf" srcId="{B1FE5DB8-A7E8-4AAE-88F2-DB7C8407C20A}" destId="{8F5E5F5F-860B-43E8-92BA-34878E73E385}" srcOrd="9" destOrd="0" presId="urn:microsoft.com/office/officeart/2005/8/layout/cycle8"/>
    <dgm:cxn modelId="{D953A47F-1726-4821-9822-F1D0C34B4A37}" type="presParOf" srcId="{B1FE5DB8-A7E8-4AAE-88F2-DB7C8407C20A}" destId="{6CDACDAA-7C4B-46BB-B5B0-FD6077CDE338}" srcOrd="10" destOrd="0" presId="urn:microsoft.com/office/officeart/2005/8/layout/cycle8"/>
    <dgm:cxn modelId="{3C6ABC75-6076-4ED7-B7C5-526DCDEA002E}" type="presParOf" srcId="{B1FE5DB8-A7E8-4AAE-88F2-DB7C8407C20A}" destId="{6D09C406-F9E7-4926-A8E3-5225E3002D9A}" srcOrd="11" destOrd="0" presId="urn:microsoft.com/office/officeart/2005/8/layout/cycle8"/>
    <dgm:cxn modelId="{143581CD-4175-4A4F-82D0-FC3DE6096372}" type="presParOf" srcId="{B1FE5DB8-A7E8-4AAE-88F2-DB7C8407C20A}" destId="{7A045042-7C22-4F9A-BF8F-B96DA2C7A5C3}" srcOrd="12" destOrd="0" presId="urn:microsoft.com/office/officeart/2005/8/layout/cycle8"/>
    <dgm:cxn modelId="{66B937C9-DBD2-4DB1-A226-CC78B0139EE5}" type="presParOf" srcId="{B1FE5DB8-A7E8-4AAE-88F2-DB7C8407C20A}" destId="{C5194F9B-5B21-4DCF-9C6F-CBE85F62F497}" srcOrd="13" destOrd="0" presId="urn:microsoft.com/office/officeart/2005/8/layout/cycle8"/>
    <dgm:cxn modelId="{C51B94C9-1A27-4362-924E-65FA4F6C1573}" type="presParOf" srcId="{B1FE5DB8-A7E8-4AAE-88F2-DB7C8407C20A}" destId="{14BAA90D-7898-493C-A97B-E98D914B0968}" srcOrd="14" destOrd="0" presId="urn:microsoft.com/office/officeart/2005/8/layout/cycle8"/>
    <dgm:cxn modelId="{1C1E8DBB-FE6E-4288-9F09-54B998176DAA}" type="presParOf" srcId="{B1FE5DB8-A7E8-4AAE-88F2-DB7C8407C20A}" destId="{CBB00FA4-5A56-47FD-93D9-2EDD8A07EE80}" srcOrd="15" destOrd="0" presId="urn:microsoft.com/office/officeart/2005/8/layout/cycle8"/>
    <dgm:cxn modelId="{9A202677-018C-4E2A-91E0-CBBA4FE6876A}" type="presParOf" srcId="{B1FE5DB8-A7E8-4AAE-88F2-DB7C8407C20A}" destId="{D8B73C0E-CF0A-4055-BCF7-E9E705455D3F}" srcOrd="16" destOrd="0" presId="urn:microsoft.com/office/officeart/2005/8/layout/cycle8"/>
    <dgm:cxn modelId="{E18DF39D-E8A2-467E-B389-CB1860818130}" type="presParOf" srcId="{B1FE5DB8-A7E8-4AAE-88F2-DB7C8407C20A}" destId="{C04EFDCF-0633-4069-B15A-53FCA97D2E2D}" srcOrd="17" destOrd="0" presId="urn:microsoft.com/office/officeart/2005/8/layout/cycle8"/>
    <dgm:cxn modelId="{A868750D-9FA1-4C09-BA80-CCE273B22791}" type="presParOf" srcId="{B1FE5DB8-A7E8-4AAE-88F2-DB7C8407C20A}" destId="{575A2438-0128-4C74-9FBF-03A3602FD3D2}" srcOrd="18" destOrd="0" presId="urn:microsoft.com/office/officeart/2005/8/layout/cycle8"/>
    <dgm:cxn modelId="{EFDC3497-1952-4EC2-A121-9DF44D6F5617}" type="presParOf" srcId="{B1FE5DB8-A7E8-4AAE-88F2-DB7C8407C20A}" destId="{950E3F46-C9E4-4953-93D9-F1B35E89917C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C70E7F-F17F-414B-A5C5-344F91FE9CED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5DA8849F-B3E0-464E-9A20-AB072CEFD93D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Promove a negociação individual</a:t>
          </a:r>
          <a:endParaRPr lang="pt-BR" b="1" dirty="0">
            <a:solidFill>
              <a:schemeClr val="tx1"/>
            </a:solidFill>
          </a:endParaRPr>
        </a:p>
      </dgm:t>
    </dgm:pt>
    <dgm:pt modelId="{D9E2F1DE-B7AF-477A-8009-9AB9EBF612EA}" type="parTrans" cxnId="{B6B63C97-3494-4AF7-9D64-85B7C4737AC4}">
      <dgm:prSet/>
      <dgm:spPr/>
      <dgm:t>
        <a:bodyPr/>
        <a:lstStyle/>
        <a:p>
          <a:endParaRPr lang="pt-BR"/>
        </a:p>
      </dgm:t>
    </dgm:pt>
    <dgm:pt modelId="{DDB39123-CE4E-42AC-8620-01B0B6E896AB}" type="sibTrans" cxnId="{B6B63C97-3494-4AF7-9D64-85B7C4737AC4}">
      <dgm:prSet/>
      <dgm:spPr/>
      <dgm:t>
        <a:bodyPr/>
        <a:lstStyle/>
        <a:p>
          <a:endParaRPr lang="pt-BR"/>
        </a:p>
      </dgm:t>
    </dgm:pt>
    <dgm:pt modelId="{33D1DBFE-596A-4661-AB21-4C104A650DFF}">
      <dgm:prSet phldrT="[Texto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b="1" i="0" dirty="0" smtClean="0">
              <a:solidFill>
                <a:schemeClr val="tx1"/>
              </a:solidFill>
            </a:rPr>
            <a:t>Altera hierarquia das normas que regulam o trabalho</a:t>
          </a:r>
          <a:endParaRPr lang="pt-BR" b="1" i="0" dirty="0">
            <a:solidFill>
              <a:schemeClr val="tx1"/>
            </a:solidFill>
          </a:endParaRPr>
        </a:p>
      </dgm:t>
    </dgm:pt>
    <dgm:pt modelId="{0B81DA73-70E3-4132-AFEA-69F0E60A9EED}" type="parTrans" cxnId="{09838B92-4506-48F1-A51E-06DB046CDDFF}">
      <dgm:prSet/>
      <dgm:spPr/>
      <dgm:t>
        <a:bodyPr/>
        <a:lstStyle/>
        <a:p>
          <a:endParaRPr lang="pt-BR"/>
        </a:p>
      </dgm:t>
    </dgm:pt>
    <dgm:pt modelId="{2B3AA01F-3CF1-4E81-8D64-A53556EB0D53}" type="sibTrans" cxnId="{09838B92-4506-48F1-A51E-06DB046CDDFF}">
      <dgm:prSet/>
      <dgm:spPr/>
      <dgm:t>
        <a:bodyPr/>
        <a:lstStyle/>
        <a:p>
          <a:endParaRPr lang="pt-BR"/>
        </a:p>
      </dgm:t>
    </dgm:pt>
    <dgm:pt modelId="{9638A08A-A841-4425-B4EA-81CC5D091F32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Flexibiliza o piso de direitos</a:t>
          </a:r>
          <a:endParaRPr lang="pt-BR" b="1" dirty="0">
            <a:solidFill>
              <a:schemeClr val="tx1"/>
            </a:solidFill>
          </a:endParaRPr>
        </a:p>
      </dgm:t>
    </dgm:pt>
    <dgm:pt modelId="{53807F79-0C77-41DD-A6B5-711BC0EA2381}" type="parTrans" cxnId="{F4AA540C-61D1-4806-973C-70135B7BC815}">
      <dgm:prSet/>
      <dgm:spPr/>
      <dgm:t>
        <a:bodyPr/>
        <a:lstStyle/>
        <a:p>
          <a:endParaRPr lang="pt-BR"/>
        </a:p>
      </dgm:t>
    </dgm:pt>
    <dgm:pt modelId="{EB39C09C-43DB-49B3-B1B3-4F01812F896F}" type="sibTrans" cxnId="{F4AA540C-61D1-4806-973C-70135B7BC815}">
      <dgm:prSet/>
      <dgm:spPr/>
      <dgm:t>
        <a:bodyPr/>
        <a:lstStyle/>
        <a:p>
          <a:endParaRPr lang="pt-BR"/>
        </a:p>
      </dgm:t>
    </dgm:pt>
    <dgm:pt modelId="{8076CA16-E13F-4CDD-A7F9-E26403A927E7}" type="pres">
      <dgm:prSet presAssocID="{7DC70E7F-F17F-414B-A5C5-344F91FE9CED}" presName="compositeShape" presStyleCnt="0">
        <dgm:presLayoutVars>
          <dgm:chMax val="7"/>
          <dgm:dir/>
          <dgm:resizeHandles val="exact"/>
        </dgm:presLayoutVars>
      </dgm:prSet>
      <dgm:spPr/>
    </dgm:pt>
    <dgm:pt modelId="{D683374F-02B2-41BA-9FA3-C6E557E69127}" type="pres">
      <dgm:prSet presAssocID="{7DC70E7F-F17F-414B-A5C5-344F91FE9CED}" presName="wedge1" presStyleLbl="node1" presStyleIdx="0" presStyleCnt="3"/>
      <dgm:spPr/>
      <dgm:t>
        <a:bodyPr/>
        <a:lstStyle/>
        <a:p>
          <a:endParaRPr lang="pt-BR"/>
        </a:p>
      </dgm:t>
    </dgm:pt>
    <dgm:pt modelId="{93FD9274-2C1C-4A6E-B4B5-19FB8180B811}" type="pres">
      <dgm:prSet presAssocID="{7DC70E7F-F17F-414B-A5C5-344F91FE9CED}" presName="dummy1a" presStyleCnt="0"/>
      <dgm:spPr/>
    </dgm:pt>
    <dgm:pt modelId="{65DD876B-101D-4737-967A-D39DE74B10AB}" type="pres">
      <dgm:prSet presAssocID="{7DC70E7F-F17F-414B-A5C5-344F91FE9CED}" presName="dummy1b" presStyleCnt="0"/>
      <dgm:spPr/>
    </dgm:pt>
    <dgm:pt modelId="{ADBEEE41-3B45-432C-B31D-6911E6496C7A}" type="pres">
      <dgm:prSet presAssocID="{7DC70E7F-F17F-414B-A5C5-344F91FE9CE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8D1FFD-2384-42D0-83B0-EF87FB652FE9}" type="pres">
      <dgm:prSet presAssocID="{7DC70E7F-F17F-414B-A5C5-344F91FE9CED}" presName="wedge2" presStyleLbl="node1" presStyleIdx="1" presStyleCnt="3"/>
      <dgm:spPr/>
      <dgm:t>
        <a:bodyPr/>
        <a:lstStyle/>
        <a:p>
          <a:endParaRPr lang="pt-BR"/>
        </a:p>
      </dgm:t>
    </dgm:pt>
    <dgm:pt modelId="{D8F98B97-F79C-4ECA-8A44-4A87B2A1BB64}" type="pres">
      <dgm:prSet presAssocID="{7DC70E7F-F17F-414B-A5C5-344F91FE9CED}" presName="dummy2a" presStyleCnt="0"/>
      <dgm:spPr/>
    </dgm:pt>
    <dgm:pt modelId="{BEE62ECA-1EFA-49C2-87CD-76C263CB356B}" type="pres">
      <dgm:prSet presAssocID="{7DC70E7F-F17F-414B-A5C5-344F91FE9CED}" presName="dummy2b" presStyleCnt="0"/>
      <dgm:spPr/>
    </dgm:pt>
    <dgm:pt modelId="{DCF28827-49F2-494B-9068-7BE7244BD4B7}" type="pres">
      <dgm:prSet presAssocID="{7DC70E7F-F17F-414B-A5C5-344F91FE9CE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605094-5194-484C-8290-9DA2C416F3D3}" type="pres">
      <dgm:prSet presAssocID="{7DC70E7F-F17F-414B-A5C5-344F91FE9CED}" presName="wedge3" presStyleLbl="node1" presStyleIdx="2" presStyleCnt="3"/>
      <dgm:spPr/>
      <dgm:t>
        <a:bodyPr/>
        <a:lstStyle/>
        <a:p>
          <a:endParaRPr lang="pt-BR"/>
        </a:p>
      </dgm:t>
    </dgm:pt>
    <dgm:pt modelId="{F3FF9340-C68C-4AFB-8663-C4CA2D9F8E9E}" type="pres">
      <dgm:prSet presAssocID="{7DC70E7F-F17F-414B-A5C5-344F91FE9CED}" presName="dummy3a" presStyleCnt="0"/>
      <dgm:spPr/>
    </dgm:pt>
    <dgm:pt modelId="{60133F42-23C4-4A93-92F3-587531E3BD90}" type="pres">
      <dgm:prSet presAssocID="{7DC70E7F-F17F-414B-A5C5-344F91FE9CED}" presName="dummy3b" presStyleCnt="0"/>
      <dgm:spPr/>
    </dgm:pt>
    <dgm:pt modelId="{5E0CC8F0-053C-41F8-802B-4EA2A9613CF6}" type="pres">
      <dgm:prSet presAssocID="{7DC70E7F-F17F-414B-A5C5-344F91FE9CE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C3E340-4C65-469C-A959-950D95360AD6}" type="pres">
      <dgm:prSet presAssocID="{DDB39123-CE4E-42AC-8620-01B0B6E896AB}" presName="arrowWedge1" presStyleLbl="fgSibTrans2D1" presStyleIdx="0" presStyleCnt="3" custAng="0" custScaleX="97676"/>
      <dgm:spPr/>
    </dgm:pt>
    <dgm:pt modelId="{729ECC2C-A0C5-4877-8866-62C813ADE08C}" type="pres">
      <dgm:prSet presAssocID="{2B3AA01F-3CF1-4E81-8D64-A53556EB0D53}" presName="arrowWedge2" presStyleLbl="fgSibTrans2D1" presStyleIdx="1" presStyleCnt="3"/>
      <dgm:spPr/>
    </dgm:pt>
    <dgm:pt modelId="{718DC3EF-E602-4886-BDE1-42197D87D722}" type="pres">
      <dgm:prSet presAssocID="{EB39C09C-43DB-49B3-B1B3-4F01812F896F}" presName="arrowWedge3" presStyleLbl="fgSibTrans2D1" presStyleIdx="2" presStyleCnt="3"/>
      <dgm:spPr/>
    </dgm:pt>
  </dgm:ptLst>
  <dgm:cxnLst>
    <dgm:cxn modelId="{014F83AD-E604-4964-AD86-F4FE0329C540}" type="presOf" srcId="{33D1DBFE-596A-4661-AB21-4C104A650DFF}" destId="{268D1FFD-2384-42D0-83B0-EF87FB652FE9}" srcOrd="0" destOrd="0" presId="urn:microsoft.com/office/officeart/2005/8/layout/cycle8"/>
    <dgm:cxn modelId="{4916C7FE-6E9E-45E6-9449-5B4CF67FFCF3}" type="presOf" srcId="{33D1DBFE-596A-4661-AB21-4C104A650DFF}" destId="{DCF28827-49F2-494B-9068-7BE7244BD4B7}" srcOrd="1" destOrd="0" presId="urn:microsoft.com/office/officeart/2005/8/layout/cycle8"/>
    <dgm:cxn modelId="{103D41EF-80D9-474B-AC09-EB9837AE2EC4}" type="presOf" srcId="{5DA8849F-B3E0-464E-9A20-AB072CEFD93D}" destId="{ADBEEE41-3B45-432C-B31D-6911E6496C7A}" srcOrd="1" destOrd="0" presId="urn:microsoft.com/office/officeart/2005/8/layout/cycle8"/>
    <dgm:cxn modelId="{BB348C79-9ADF-4032-9998-B6FE2692E233}" type="presOf" srcId="{9638A08A-A841-4425-B4EA-81CC5D091F32}" destId="{26605094-5194-484C-8290-9DA2C416F3D3}" srcOrd="0" destOrd="0" presId="urn:microsoft.com/office/officeart/2005/8/layout/cycle8"/>
    <dgm:cxn modelId="{09838B92-4506-48F1-A51E-06DB046CDDFF}" srcId="{7DC70E7F-F17F-414B-A5C5-344F91FE9CED}" destId="{33D1DBFE-596A-4661-AB21-4C104A650DFF}" srcOrd="1" destOrd="0" parTransId="{0B81DA73-70E3-4132-AFEA-69F0E60A9EED}" sibTransId="{2B3AA01F-3CF1-4E81-8D64-A53556EB0D53}"/>
    <dgm:cxn modelId="{E7A84835-5C37-4240-8068-EF8645E4F548}" type="presOf" srcId="{7DC70E7F-F17F-414B-A5C5-344F91FE9CED}" destId="{8076CA16-E13F-4CDD-A7F9-E26403A927E7}" srcOrd="0" destOrd="0" presId="urn:microsoft.com/office/officeart/2005/8/layout/cycle8"/>
    <dgm:cxn modelId="{14784B45-253A-452F-B776-CF26B8055230}" type="presOf" srcId="{5DA8849F-B3E0-464E-9A20-AB072CEFD93D}" destId="{D683374F-02B2-41BA-9FA3-C6E557E69127}" srcOrd="0" destOrd="0" presId="urn:microsoft.com/office/officeart/2005/8/layout/cycle8"/>
    <dgm:cxn modelId="{B6B63C97-3494-4AF7-9D64-85B7C4737AC4}" srcId="{7DC70E7F-F17F-414B-A5C5-344F91FE9CED}" destId="{5DA8849F-B3E0-464E-9A20-AB072CEFD93D}" srcOrd="0" destOrd="0" parTransId="{D9E2F1DE-B7AF-477A-8009-9AB9EBF612EA}" sibTransId="{DDB39123-CE4E-42AC-8620-01B0B6E896AB}"/>
    <dgm:cxn modelId="{F4AA540C-61D1-4806-973C-70135B7BC815}" srcId="{7DC70E7F-F17F-414B-A5C5-344F91FE9CED}" destId="{9638A08A-A841-4425-B4EA-81CC5D091F32}" srcOrd="2" destOrd="0" parTransId="{53807F79-0C77-41DD-A6B5-711BC0EA2381}" sibTransId="{EB39C09C-43DB-49B3-B1B3-4F01812F896F}"/>
    <dgm:cxn modelId="{05F2C1E4-DB91-4CEE-9227-BBEF801656DE}" type="presOf" srcId="{9638A08A-A841-4425-B4EA-81CC5D091F32}" destId="{5E0CC8F0-053C-41F8-802B-4EA2A9613CF6}" srcOrd="1" destOrd="0" presId="urn:microsoft.com/office/officeart/2005/8/layout/cycle8"/>
    <dgm:cxn modelId="{7036C9D9-EBBE-4AB3-8F2A-0658C6668D32}" type="presParOf" srcId="{8076CA16-E13F-4CDD-A7F9-E26403A927E7}" destId="{D683374F-02B2-41BA-9FA3-C6E557E69127}" srcOrd="0" destOrd="0" presId="urn:microsoft.com/office/officeart/2005/8/layout/cycle8"/>
    <dgm:cxn modelId="{C577BF5D-F209-430C-96BE-1F5A652D5DE5}" type="presParOf" srcId="{8076CA16-E13F-4CDD-A7F9-E26403A927E7}" destId="{93FD9274-2C1C-4A6E-B4B5-19FB8180B811}" srcOrd="1" destOrd="0" presId="urn:microsoft.com/office/officeart/2005/8/layout/cycle8"/>
    <dgm:cxn modelId="{38FFB551-4EA3-44F5-BAE9-928235CC6F8F}" type="presParOf" srcId="{8076CA16-E13F-4CDD-A7F9-E26403A927E7}" destId="{65DD876B-101D-4737-967A-D39DE74B10AB}" srcOrd="2" destOrd="0" presId="urn:microsoft.com/office/officeart/2005/8/layout/cycle8"/>
    <dgm:cxn modelId="{F7159C1B-C7E3-4EBE-B1B5-C5D44BE72D6A}" type="presParOf" srcId="{8076CA16-E13F-4CDD-A7F9-E26403A927E7}" destId="{ADBEEE41-3B45-432C-B31D-6911E6496C7A}" srcOrd="3" destOrd="0" presId="urn:microsoft.com/office/officeart/2005/8/layout/cycle8"/>
    <dgm:cxn modelId="{E7411C3B-5F16-4DF3-86B5-296B719CC96B}" type="presParOf" srcId="{8076CA16-E13F-4CDD-A7F9-E26403A927E7}" destId="{268D1FFD-2384-42D0-83B0-EF87FB652FE9}" srcOrd="4" destOrd="0" presId="urn:microsoft.com/office/officeart/2005/8/layout/cycle8"/>
    <dgm:cxn modelId="{438636A3-D889-4A53-92D2-8F3DD6AF14E3}" type="presParOf" srcId="{8076CA16-E13F-4CDD-A7F9-E26403A927E7}" destId="{D8F98B97-F79C-4ECA-8A44-4A87B2A1BB64}" srcOrd="5" destOrd="0" presId="urn:microsoft.com/office/officeart/2005/8/layout/cycle8"/>
    <dgm:cxn modelId="{6D4251B8-1798-4448-ACC0-AA21BAD9752A}" type="presParOf" srcId="{8076CA16-E13F-4CDD-A7F9-E26403A927E7}" destId="{BEE62ECA-1EFA-49C2-87CD-76C263CB356B}" srcOrd="6" destOrd="0" presId="urn:microsoft.com/office/officeart/2005/8/layout/cycle8"/>
    <dgm:cxn modelId="{B5C5BAC4-B00C-4BA0-BE61-81E9D130FC1E}" type="presParOf" srcId="{8076CA16-E13F-4CDD-A7F9-E26403A927E7}" destId="{DCF28827-49F2-494B-9068-7BE7244BD4B7}" srcOrd="7" destOrd="0" presId="urn:microsoft.com/office/officeart/2005/8/layout/cycle8"/>
    <dgm:cxn modelId="{6E241A98-8FF5-4595-94BF-1DA14B5FE356}" type="presParOf" srcId="{8076CA16-E13F-4CDD-A7F9-E26403A927E7}" destId="{26605094-5194-484C-8290-9DA2C416F3D3}" srcOrd="8" destOrd="0" presId="urn:microsoft.com/office/officeart/2005/8/layout/cycle8"/>
    <dgm:cxn modelId="{C3B03844-749F-4508-9DB8-EA4E4F4EE005}" type="presParOf" srcId="{8076CA16-E13F-4CDD-A7F9-E26403A927E7}" destId="{F3FF9340-C68C-4AFB-8663-C4CA2D9F8E9E}" srcOrd="9" destOrd="0" presId="urn:microsoft.com/office/officeart/2005/8/layout/cycle8"/>
    <dgm:cxn modelId="{A95C7D80-1617-4DE8-B56F-B631633886D0}" type="presParOf" srcId="{8076CA16-E13F-4CDD-A7F9-E26403A927E7}" destId="{60133F42-23C4-4A93-92F3-587531E3BD90}" srcOrd="10" destOrd="0" presId="urn:microsoft.com/office/officeart/2005/8/layout/cycle8"/>
    <dgm:cxn modelId="{B1EF2BDA-BE91-4DC1-8C74-5ED9CF205CED}" type="presParOf" srcId="{8076CA16-E13F-4CDD-A7F9-E26403A927E7}" destId="{5E0CC8F0-053C-41F8-802B-4EA2A9613CF6}" srcOrd="11" destOrd="0" presId="urn:microsoft.com/office/officeart/2005/8/layout/cycle8"/>
    <dgm:cxn modelId="{CBB1F350-7DEB-49B9-A93F-49756BD7E111}" type="presParOf" srcId="{8076CA16-E13F-4CDD-A7F9-E26403A927E7}" destId="{25C3E340-4C65-469C-A959-950D95360AD6}" srcOrd="12" destOrd="0" presId="urn:microsoft.com/office/officeart/2005/8/layout/cycle8"/>
    <dgm:cxn modelId="{7E031DB8-C330-49CE-923B-E316496C0747}" type="presParOf" srcId="{8076CA16-E13F-4CDD-A7F9-E26403A927E7}" destId="{729ECC2C-A0C5-4877-8866-62C813ADE08C}" srcOrd="13" destOrd="0" presId="urn:microsoft.com/office/officeart/2005/8/layout/cycle8"/>
    <dgm:cxn modelId="{D9001BA6-52E8-42CC-906C-8F1981197809}" type="presParOf" srcId="{8076CA16-E13F-4CDD-A7F9-E26403A927E7}" destId="{718DC3EF-E602-4886-BDE1-42197D87D72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18F2DB-022E-4211-B487-EFCFF143936F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4CD19CE-294B-41FA-B64A-D71EFD657784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sz="2800" b="1" dirty="0" smtClean="0">
              <a:solidFill>
                <a:schemeClr val="tx1"/>
              </a:solidFill>
            </a:rPr>
            <a:t>Representação no local de trabalho </a:t>
          </a:r>
        </a:p>
        <a:p>
          <a:r>
            <a:rPr lang="pt-BR" sz="2800" b="1" dirty="0" smtClean="0">
              <a:solidFill>
                <a:schemeClr val="tx1"/>
              </a:solidFill>
            </a:rPr>
            <a:t>sem vínculo com sindicato</a:t>
          </a:r>
          <a:endParaRPr lang="pt-BR" sz="2800" b="1" dirty="0">
            <a:solidFill>
              <a:schemeClr val="tx1"/>
            </a:solidFill>
          </a:endParaRPr>
        </a:p>
      </dgm:t>
    </dgm:pt>
    <dgm:pt modelId="{9354C1B2-B524-41CA-A70B-193AC5EBDC87}" type="parTrans" cxnId="{B6E2CBA4-CBAE-49AD-B420-621AB246F147}">
      <dgm:prSet/>
      <dgm:spPr/>
      <dgm:t>
        <a:bodyPr/>
        <a:lstStyle/>
        <a:p>
          <a:endParaRPr lang="pt-BR"/>
        </a:p>
      </dgm:t>
    </dgm:pt>
    <dgm:pt modelId="{CD9B7F91-BE83-443C-AD8F-77DC4D33FABF}" type="sibTrans" cxnId="{B6E2CBA4-CBAE-49AD-B420-621AB246F147}">
      <dgm:prSet/>
      <dgm:spPr/>
      <dgm:t>
        <a:bodyPr/>
        <a:lstStyle/>
        <a:p>
          <a:endParaRPr lang="pt-BR"/>
        </a:p>
      </dgm:t>
    </dgm:pt>
    <dgm:pt modelId="{CAF9C6E9-8C2A-4696-9218-A65B547448A6}">
      <dgm:prSet custT="1"/>
      <dgm:spPr/>
      <dgm:t>
        <a:bodyPr/>
        <a:lstStyle/>
        <a:p>
          <a:r>
            <a:rPr lang="pt-BR" sz="2800" b="1" dirty="0" smtClean="0">
              <a:solidFill>
                <a:schemeClr val="tx1"/>
              </a:solidFill>
            </a:rPr>
            <a:t>Fim da obrigatoriedade da contribuição sindical (imposto sindical)</a:t>
          </a:r>
          <a:endParaRPr lang="pt-BR" sz="2800" b="1" dirty="0">
            <a:solidFill>
              <a:schemeClr val="tx1"/>
            </a:solidFill>
          </a:endParaRPr>
        </a:p>
      </dgm:t>
    </dgm:pt>
    <dgm:pt modelId="{84B66607-E70B-4C09-B395-B4E6B02F54AB}" type="parTrans" cxnId="{939336AE-70EE-47F9-8204-3363BEEA39A8}">
      <dgm:prSet/>
      <dgm:spPr/>
      <dgm:t>
        <a:bodyPr/>
        <a:lstStyle/>
        <a:p>
          <a:endParaRPr lang="pt-BR"/>
        </a:p>
      </dgm:t>
    </dgm:pt>
    <dgm:pt modelId="{D95B5A48-F017-46C3-BF10-9ED65605EE5F}" type="sibTrans" cxnId="{939336AE-70EE-47F9-8204-3363BEEA39A8}">
      <dgm:prSet/>
      <dgm:spPr/>
      <dgm:t>
        <a:bodyPr/>
        <a:lstStyle/>
        <a:p>
          <a:endParaRPr lang="pt-BR"/>
        </a:p>
      </dgm:t>
    </dgm:pt>
    <dgm:pt modelId="{8A1C33B5-7E9E-4EB6-97D7-94D106F20BA6}" type="pres">
      <dgm:prSet presAssocID="{1A18F2DB-022E-4211-B487-EFCFF14393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61320BD-7614-44B1-A9FF-9AF4D8EDF137}" type="pres">
      <dgm:prSet presAssocID="{CAF9C6E9-8C2A-4696-9218-A65B547448A6}" presName="parentLin" presStyleCnt="0"/>
      <dgm:spPr/>
    </dgm:pt>
    <dgm:pt modelId="{770C2E4E-2575-4030-9B6C-B37DDFE78857}" type="pres">
      <dgm:prSet presAssocID="{CAF9C6E9-8C2A-4696-9218-A65B547448A6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83511A25-124A-4A06-AC8A-B2E9E91688D6}" type="pres">
      <dgm:prSet presAssocID="{CAF9C6E9-8C2A-4696-9218-A65B547448A6}" presName="parentText" presStyleLbl="node1" presStyleIdx="0" presStyleCnt="2" custScaleX="11757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BC8FC6-19B7-4716-ADAD-87B528483B65}" type="pres">
      <dgm:prSet presAssocID="{CAF9C6E9-8C2A-4696-9218-A65B547448A6}" presName="negativeSpace" presStyleCnt="0"/>
      <dgm:spPr/>
    </dgm:pt>
    <dgm:pt modelId="{0B2E377C-B19B-41C6-90C2-AE6A2D8B9F96}" type="pres">
      <dgm:prSet presAssocID="{CAF9C6E9-8C2A-4696-9218-A65B547448A6}" presName="childText" presStyleLbl="conFgAcc1" presStyleIdx="0" presStyleCnt="2">
        <dgm:presLayoutVars>
          <dgm:bulletEnabled val="1"/>
        </dgm:presLayoutVars>
      </dgm:prSet>
      <dgm:spPr/>
    </dgm:pt>
    <dgm:pt modelId="{C365CADE-A7AE-4D7E-8860-CC5DA400262B}" type="pres">
      <dgm:prSet presAssocID="{D95B5A48-F017-46C3-BF10-9ED65605EE5F}" presName="spaceBetweenRectangles" presStyleCnt="0"/>
      <dgm:spPr/>
    </dgm:pt>
    <dgm:pt modelId="{9B6741CE-BE09-4AE4-AE6A-19B1C8885831}" type="pres">
      <dgm:prSet presAssocID="{F4CD19CE-294B-41FA-B64A-D71EFD657784}" presName="parentLin" presStyleCnt="0"/>
      <dgm:spPr/>
    </dgm:pt>
    <dgm:pt modelId="{0520C5F8-9679-4BE5-B5CA-C34ACC951772}" type="pres">
      <dgm:prSet presAssocID="{F4CD19CE-294B-41FA-B64A-D71EFD657784}" presName="parentLeftMargin" presStyleLbl="node1" presStyleIdx="0" presStyleCnt="2"/>
      <dgm:spPr/>
      <dgm:t>
        <a:bodyPr/>
        <a:lstStyle/>
        <a:p>
          <a:endParaRPr lang="pt-BR"/>
        </a:p>
      </dgm:t>
    </dgm:pt>
    <dgm:pt modelId="{1820B163-DE1D-4100-A179-C04C00FF99FC}" type="pres">
      <dgm:prSet presAssocID="{F4CD19CE-294B-41FA-B64A-D71EFD657784}" presName="parentText" presStyleLbl="node1" presStyleIdx="1" presStyleCnt="2" custScaleX="11847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C6DB9C-0711-4D55-924B-3B934E96E614}" type="pres">
      <dgm:prSet presAssocID="{F4CD19CE-294B-41FA-B64A-D71EFD657784}" presName="negativeSpace" presStyleCnt="0"/>
      <dgm:spPr/>
    </dgm:pt>
    <dgm:pt modelId="{4060E512-FB47-4980-9244-17BE8F9D5C0C}" type="pres">
      <dgm:prSet presAssocID="{F4CD19CE-294B-41FA-B64A-D71EFD65778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6E2CBA4-CBAE-49AD-B420-621AB246F147}" srcId="{1A18F2DB-022E-4211-B487-EFCFF143936F}" destId="{F4CD19CE-294B-41FA-B64A-D71EFD657784}" srcOrd="1" destOrd="0" parTransId="{9354C1B2-B524-41CA-A70B-193AC5EBDC87}" sibTransId="{CD9B7F91-BE83-443C-AD8F-77DC4D33FABF}"/>
    <dgm:cxn modelId="{4A326E35-2AFE-4BE2-85EA-27C42D3F9FF6}" type="presOf" srcId="{F4CD19CE-294B-41FA-B64A-D71EFD657784}" destId="{0520C5F8-9679-4BE5-B5CA-C34ACC951772}" srcOrd="0" destOrd="0" presId="urn:microsoft.com/office/officeart/2005/8/layout/list1"/>
    <dgm:cxn modelId="{C79E1475-88BA-4199-9C81-7EC7EC489450}" type="presOf" srcId="{F4CD19CE-294B-41FA-B64A-D71EFD657784}" destId="{1820B163-DE1D-4100-A179-C04C00FF99FC}" srcOrd="1" destOrd="0" presId="urn:microsoft.com/office/officeart/2005/8/layout/list1"/>
    <dgm:cxn modelId="{D19439BE-C064-49DB-A41B-F35F48BEBD28}" type="presOf" srcId="{CAF9C6E9-8C2A-4696-9218-A65B547448A6}" destId="{770C2E4E-2575-4030-9B6C-B37DDFE78857}" srcOrd="0" destOrd="0" presId="urn:microsoft.com/office/officeart/2005/8/layout/list1"/>
    <dgm:cxn modelId="{939336AE-70EE-47F9-8204-3363BEEA39A8}" srcId="{1A18F2DB-022E-4211-B487-EFCFF143936F}" destId="{CAF9C6E9-8C2A-4696-9218-A65B547448A6}" srcOrd="0" destOrd="0" parTransId="{84B66607-E70B-4C09-B395-B4E6B02F54AB}" sibTransId="{D95B5A48-F017-46C3-BF10-9ED65605EE5F}"/>
    <dgm:cxn modelId="{C38B4E90-86F1-4CC6-B83C-CD737F887BBC}" type="presOf" srcId="{CAF9C6E9-8C2A-4696-9218-A65B547448A6}" destId="{83511A25-124A-4A06-AC8A-B2E9E91688D6}" srcOrd="1" destOrd="0" presId="urn:microsoft.com/office/officeart/2005/8/layout/list1"/>
    <dgm:cxn modelId="{0D23EBB7-17FA-4713-B759-EB2B9AE77391}" type="presOf" srcId="{1A18F2DB-022E-4211-B487-EFCFF143936F}" destId="{8A1C33B5-7E9E-4EB6-97D7-94D106F20BA6}" srcOrd="0" destOrd="0" presId="urn:microsoft.com/office/officeart/2005/8/layout/list1"/>
    <dgm:cxn modelId="{B491C441-47AA-4C47-8D6B-6F050F2A88B6}" type="presParOf" srcId="{8A1C33B5-7E9E-4EB6-97D7-94D106F20BA6}" destId="{961320BD-7614-44B1-A9FF-9AF4D8EDF137}" srcOrd="0" destOrd="0" presId="urn:microsoft.com/office/officeart/2005/8/layout/list1"/>
    <dgm:cxn modelId="{248BC791-E7EA-42BF-B12D-9158FDF9EE85}" type="presParOf" srcId="{961320BD-7614-44B1-A9FF-9AF4D8EDF137}" destId="{770C2E4E-2575-4030-9B6C-B37DDFE78857}" srcOrd="0" destOrd="0" presId="urn:microsoft.com/office/officeart/2005/8/layout/list1"/>
    <dgm:cxn modelId="{73884B57-C239-4CBD-9065-BD48F00392CD}" type="presParOf" srcId="{961320BD-7614-44B1-A9FF-9AF4D8EDF137}" destId="{83511A25-124A-4A06-AC8A-B2E9E91688D6}" srcOrd="1" destOrd="0" presId="urn:microsoft.com/office/officeart/2005/8/layout/list1"/>
    <dgm:cxn modelId="{938B520B-6340-40A1-82C4-1AA89A9DAB83}" type="presParOf" srcId="{8A1C33B5-7E9E-4EB6-97D7-94D106F20BA6}" destId="{23BC8FC6-19B7-4716-ADAD-87B528483B65}" srcOrd="1" destOrd="0" presId="urn:microsoft.com/office/officeart/2005/8/layout/list1"/>
    <dgm:cxn modelId="{6838FB69-E7B9-421C-A69E-0599595EAFAA}" type="presParOf" srcId="{8A1C33B5-7E9E-4EB6-97D7-94D106F20BA6}" destId="{0B2E377C-B19B-41C6-90C2-AE6A2D8B9F96}" srcOrd="2" destOrd="0" presId="urn:microsoft.com/office/officeart/2005/8/layout/list1"/>
    <dgm:cxn modelId="{2121AD49-25B0-42C5-A80B-3D34A2E8C48D}" type="presParOf" srcId="{8A1C33B5-7E9E-4EB6-97D7-94D106F20BA6}" destId="{C365CADE-A7AE-4D7E-8860-CC5DA400262B}" srcOrd="3" destOrd="0" presId="urn:microsoft.com/office/officeart/2005/8/layout/list1"/>
    <dgm:cxn modelId="{40F50CFD-27FB-4D3B-8F2D-377342B3D267}" type="presParOf" srcId="{8A1C33B5-7E9E-4EB6-97D7-94D106F20BA6}" destId="{9B6741CE-BE09-4AE4-AE6A-19B1C8885831}" srcOrd="4" destOrd="0" presId="urn:microsoft.com/office/officeart/2005/8/layout/list1"/>
    <dgm:cxn modelId="{32AF1E84-583B-4D7A-9834-A4109F34C417}" type="presParOf" srcId="{9B6741CE-BE09-4AE4-AE6A-19B1C8885831}" destId="{0520C5F8-9679-4BE5-B5CA-C34ACC951772}" srcOrd="0" destOrd="0" presId="urn:microsoft.com/office/officeart/2005/8/layout/list1"/>
    <dgm:cxn modelId="{4474F6B0-9B0A-4A84-A1C8-C8EEA4C37797}" type="presParOf" srcId="{9B6741CE-BE09-4AE4-AE6A-19B1C8885831}" destId="{1820B163-DE1D-4100-A179-C04C00FF99FC}" srcOrd="1" destOrd="0" presId="urn:microsoft.com/office/officeart/2005/8/layout/list1"/>
    <dgm:cxn modelId="{4430F464-F7B0-47E5-8103-595E353D6453}" type="presParOf" srcId="{8A1C33B5-7E9E-4EB6-97D7-94D106F20BA6}" destId="{8EC6DB9C-0711-4D55-924B-3B934E96E614}" srcOrd="5" destOrd="0" presId="urn:microsoft.com/office/officeart/2005/8/layout/list1"/>
    <dgm:cxn modelId="{A742F5E8-FE75-47F1-9088-FCCEE168A208}" type="presParOf" srcId="{8A1C33B5-7E9E-4EB6-97D7-94D106F20BA6}" destId="{4060E512-FB47-4980-9244-17BE8F9D5C0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18F2DB-022E-4211-B487-EFCFF143936F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AF9C6E9-8C2A-4696-9218-A65B547448A6}">
      <dgm:prSet custT="1"/>
      <dgm:spPr/>
      <dgm:t>
        <a:bodyPr/>
        <a:lstStyle/>
        <a:p>
          <a:r>
            <a:rPr lang="pt-BR" sz="3200" b="1" dirty="0" smtClean="0">
              <a:solidFill>
                <a:schemeClr val="tx1"/>
              </a:solidFill>
            </a:rPr>
            <a:t>Reduz o papel e dificulta o acesso à Justiça do Trabalho </a:t>
          </a:r>
          <a:endParaRPr lang="pt-BR" sz="3200" b="1" dirty="0">
            <a:solidFill>
              <a:schemeClr val="tx1"/>
            </a:solidFill>
          </a:endParaRPr>
        </a:p>
      </dgm:t>
    </dgm:pt>
    <dgm:pt modelId="{84B66607-E70B-4C09-B395-B4E6B02F54AB}" type="parTrans" cxnId="{939336AE-70EE-47F9-8204-3363BEEA39A8}">
      <dgm:prSet/>
      <dgm:spPr/>
      <dgm:t>
        <a:bodyPr/>
        <a:lstStyle/>
        <a:p>
          <a:endParaRPr lang="pt-BR"/>
        </a:p>
      </dgm:t>
    </dgm:pt>
    <dgm:pt modelId="{D95B5A48-F017-46C3-BF10-9ED65605EE5F}" type="sibTrans" cxnId="{939336AE-70EE-47F9-8204-3363BEEA39A8}">
      <dgm:prSet/>
      <dgm:spPr/>
      <dgm:t>
        <a:bodyPr/>
        <a:lstStyle/>
        <a:p>
          <a:endParaRPr lang="pt-BR"/>
        </a:p>
      </dgm:t>
    </dgm:pt>
    <dgm:pt modelId="{8A1C33B5-7E9E-4EB6-97D7-94D106F20BA6}" type="pres">
      <dgm:prSet presAssocID="{1A18F2DB-022E-4211-B487-EFCFF14393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61320BD-7614-44B1-A9FF-9AF4D8EDF137}" type="pres">
      <dgm:prSet presAssocID="{CAF9C6E9-8C2A-4696-9218-A65B547448A6}" presName="parentLin" presStyleCnt="0"/>
      <dgm:spPr/>
    </dgm:pt>
    <dgm:pt modelId="{770C2E4E-2575-4030-9B6C-B37DDFE78857}" type="pres">
      <dgm:prSet presAssocID="{CAF9C6E9-8C2A-4696-9218-A65B547448A6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3511A25-124A-4A06-AC8A-B2E9E91688D6}" type="pres">
      <dgm:prSet presAssocID="{CAF9C6E9-8C2A-4696-9218-A65B547448A6}" presName="parentText" presStyleLbl="node1" presStyleIdx="0" presStyleCnt="1" custScaleX="129857" custScaleY="68875" custLinFactNeighborX="-81308" custLinFactNeighborY="-6609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BC8FC6-19B7-4716-ADAD-87B528483B65}" type="pres">
      <dgm:prSet presAssocID="{CAF9C6E9-8C2A-4696-9218-A65B547448A6}" presName="negativeSpace" presStyleCnt="0"/>
      <dgm:spPr/>
    </dgm:pt>
    <dgm:pt modelId="{0B2E377C-B19B-41C6-90C2-AE6A2D8B9F96}" type="pres">
      <dgm:prSet presAssocID="{CAF9C6E9-8C2A-4696-9218-A65B547448A6}" presName="childText" presStyleLbl="conFgAcc1" presStyleIdx="0" presStyleCnt="1" custScaleY="302221" custLinFactNeighborX="-531" custLinFactNeighborY="-13709">
        <dgm:presLayoutVars>
          <dgm:bulletEnabled val="1"/>
        </dgm:presLayoutVars>
      </dgm:prSet>
      <dgm:spPr/>
    </dgm:pt>
  </dgm:ptLst>
  <dgm:cxnLst>
    <dgm:cxn modelId="{5CAEFF37-F6F9-49CE-B0A6-F4DC84091DC6}" type="presOf" srcId="{CAF9C6E9-8C2A-4696-9218-A65B547448A6}" destId="{770C2E4E-2575-4030-9B6C-B37DDFE78857}" srcOrd="0" destOrd="0" presId="urn:microsoft.com/office/officeart/2005/8/layout/list1"/>
    <dgm:cxn modelId="{F6B34950-43A2-40A5-8F36-C1382AB77A81}" type="presOf" srcId="{CAF9C6E9-8C2A-4696-9218-A65B547448A6}" destId="{83511A25-124A-4A06-AC8A-B2E9E91688D6}" srcOrd="1" destOrd="0" presId="urn:microsoft.com/office/officeart/2005/8/layout/list1"/>
    <dgm:cxn modelId="{939336AE-70EE-47F9-8204-3363BEEA39A8}" srcId="{1A18F2DB-022E-4211-B487-EFCFF143936F}" destId="{CAF9C6E9-8C2A-4696-9218-A65B547448A6}" srcOrd="0" destOrd="0" parTransId="{84B66607-E70B-4C09-B395-B4E6B02F54AB}" sibTransId="{D95B5A48-F017-46C3-BF10-9ED65605EE5F}"/>
    <dgm:cxn modelId="{0D2CAE38-425F-4EC8-AEF5-21F4E5BB1B6E}" type="presOf" srcId="{1A18F2DB-022E-4211-B487-EFCFF143936F}" destId="{8A1C33B5-7E9E-4EB6-97D7-94D106F20BA6}" srcOrd="0" destOrd="0" presId="urn:microsoft.com/office/officeart/2005/8/layout/list1"/>
    <dgm:cxn modelId="{FB600FEE-C6D2-43F0-95B6-988271A889F2}" type="presParOf" srcId="{8A1C33B5-7E9E-4EB6-97D7-94D106F20BA6}" destId="{961320BD-7614-44B1-A9FF-9AF4D8EDF137}" srcOrd="0" destOrd="0" presId="urn:microsoft.com/office/officeart/2005/8/layout/list1"/>
    <dgm:cxn modelId="{C212F627-4066-4AB7-80A7-37781183EDA9}" type="presParOf" srcId="{961320BD-7614-44B1-A9FF-9AF4D8EDF137}" destId="{770C2E4E-2575-4030-9B6C-B37DDFE78857}" srcOrd="0" destOrd="0" presId="urn:microsoft.com/office/officeart/2005/8/layout/list1"/>
    <dgm:cxn modelId="{1B1A224D-3BD4-4A6B-9342-74B9FB4E22CD}" type="presParOf" srcId="{961320BD-7614-44B1-A9FF-9AF4D8EDF137}" destId="{83511A25-124A-4A06-AC8A-B2E9E91688D6}" srcOrd="1" destOrd="0" presId="urn:microsoft.com/office/officeart/2005/8/layout/list1"/>
    <dgm:cxn modelId="{586783DB-989A-44F2-A749-4BBFE8067550}" type="presParOf" srcId="{8A1C33B5-7E9E-4EB6-97D7-94D106F20BA6}" destId="{23BC8FC6-19B7-4716-ADAD-87B528483B65}" srcOrd="1" destOrd="0" presId="urn:microsoft.com/office/officeart/2005/8/layout/list1"/>
    <dgm:cxn modelId="{ECCB6BF0-8CAC-4383-B3A6-3AE236B2C063}" type="presParOf" srcId="{8A1C33B5-7E9E-4EB6-97D7-94D106F20BA6}" destId="{0B2E377C-B19B-41C6-90C2-AE6A2D8B9F9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18F2DB-022E-4211-B487-EFCFF143936F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AF9C6E9-8C2A-4696-9218-A65B547448A6}">
      <dgm:prSet custT="1"/>
      <dgm:spPr/>
      <dgm:t>
        <a:bodyPr/>
        <a:lstStyle/>
        <a:p>
          <a:r>
            <a:rPr lang="pt-BR" sz="3200" b="1" dirty="0" smtClean="0">
              <a:solidFill>
                <a:schemeClr val="tx1"/>
              </a:solidFill>
            </a:rPr>
            <a:t>Mercado de trabalho</a:t>
          </a:r>
          <a:endParaRPr lang="pt-BR" sz="3200" b="1" dirty="0">
            <a:solidFill>
              <a:schemeClr val="tx1"/>
            </a:solidFill>
          </a:endParaRPr>
        </a:p>
      </dgm:t>
    </dgm:pt>
    <dgm:pt modelId="{84B66607-E70B-4C09-B395-B4E6B02F54AB}" type="parTrans" cxnId="{939336AE-70EE-47F9-8204-3363BEEA39A8}">
      <dgm:prSet/>
      <dgm:spPr/>
      <dgm:t>
        <a:bodyPr/>
        <a:lstStyle/>
        <a:p>
          <a:endParaRPr lang="pt-BR"/>
        </a:p>
      </dgm:t>
    </dgm:pt>
    <dgm:pt modelId="{D95B5A48-F017-46C3-BF10-9ED65605EE5F}" type="sibTrans" cxnId="{939336AE-70EE-47F9-8204-3363BEEA39A8}">
      <dgm:prSet/>
      <dgm:spPr/>
      <dgm:t>
        <a:bodyPr/>
        <a:lstStyle/>
        <a:p>
          <a:endParaRPr lang="pt-BR"/>
        </a:p>
      </dgm:t>
    </dgm:pt>
    <dgm:pt modelId="{8A1C33B5-7E9E-4EB6-97D7-94D106F20BA6}" type="pres">
      <dgm:prSet presAssocID="{1A18F2DB-022E-4211-B487-EFCFF14393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61320BD-7614-44B1-A9FF-9AF4D8EDF137}" type="pres">
      <dgm:prSet presAssocID="{CAF9C6E9-8C2A-4696-9218-A65B547448A6}" presName="parentLin" presStyleCnt="0"/>
      <dgm:spPr/>
    </dgm:pt>
    <dgm:pt modelId="{770C2E4E-2575-4030-9B6C-B37DDFE78857}" type="pres">
      <dgm:prSet presAssocID="{CAF9C6E9-8C2A-4696-9218-A65B547448A6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3511A25-124A-4A06-AC8A-B2E9E91688D6}" type="pres">
      <dgm:prSet presAssocID="{CAF9C6E9-8C2A-4696-9218-A65B547448A6}" presName="parentText" presStyleLbl="node1" presStyleIdx="0" presStyleCnt="1" custScaleY="43708" custLinFactNeighborX="-81308" custLinFactNeighborY="-6609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BC8FC6-19B7-4716-ADAD-87B528483B65}" type="pres">
      <dgm:prSet presAssocID="{CAF9C6E9-8C2A-4696-9218-A65B547448A6}" presName="negativeSpace" presStyleCnt="0"/>
      <dgm:spPr/>
    </dgm:pt>
    <dgm:pt modelId="{0B2E377C-B19B-41C6-90C2-AE6A2D8B9F96}" type="pres">
      <dgm:prSet presAssocID="{CAF9C6E9-8C2A-4696-9218-A65B547448A6}" presName="childText" presStyleLbl="conFgAcc1" presStyleIdx="0" presStyleCnt="1" custScaleY="306746" custLinFactNeighborX="59806" custLinFactNeighborY="12095">
        <dgm:presLayoutVars>
          <dgm:bulletEnabled val="1"/>
        </dgm:presLayoutVars>
      </dgm:prSet>
      <dgm:spPr/>
    </dgm:pt>
  </dgm:ptLst>
  <dgm:cxnLst>
    <dgm:cxn modelId="{85F6E13B-989D-4AF5-8EB0-4E9F5B2B03C6}" type="presOf" srcId="{CAF9C6E9-8C2A-4696-9218-A65B547448A6}" destId="{770C2E4E-2575-4030-9B6C-B37DDFE78857}" srcOrd="0" destOrd="0" presId="urn:microsoft.com/office/officeart/2005/8/layout/list1"/>
    <dgm:cxn modelId="{939336AE-70EE-47F9-8204-3363BEEA39A8}" srcId="{1A18F2DB-022E-4211-B487-EFCFF143936F}" destId="{CAF9C6E9-8C2A-4696-9218-A65B547448A6}" srcOrd="0" destOrd="0" parTransId="{84B66607-E70B-4C09-B395-B4E6B02F54AB}" sibTransId="{D95B5A48-F017-46C3-BF10-9ED65605EE5F}"/>
    <dgm:cxn modelId="{19521C13-3AB9-4613-A0D0-D8A56828B584}" type="presOf" srcId="{1A18F2DB-022E-4211-B487-EFCFF143936F}" destId="{8A1C33B5-7E9E-4EB6-97D7-94D106F20BA6}" srcOrd="0" destOrd="0" presId="urn:microsoft.com/office/officeart/2005/8/layout/list1"/>
    <dgm:cxn modelId="{0DCD6441-B8DE-41BF-B942-B99E750F82E1}" type="presOf" srcId="{CAF9C6E9-8C2A-4696-9218-A65B547448A6}" destId="{83511A25-124A-4A06-AC8A-B2E9E91688D6}" srcOrd="1" destOrd="0" presId="urn:microsoft.com/office/officeart/2005/8/layout/list1"/>
    <dgm:cxn modelId="{0BACB2FB-6989-4473-9DC1-5D1BA3164315}" type="presParOf" srcId="{8A1C33B5-7E9E-4EB6-97D7-94D106F20BA6}" destId="{961320BD-7614-44B1-A9FF-9AF4D8EDF137}" srcOrd="0" destOrd="0" presId="urn:microsoft.com/office/officeart/2005/8/layout/list1"/>
    <dgm:cxn modelId="{FBDD41B8-41A0-47BD-B429-508A46CFCEEF}" type="presParOf" srcId="{961320BD-7614-44B1-A9FF-9AF4D8EDF137}" destId="{770C2E4E-2575-4030-9B6C-B37DDFE78857}" srcOrd="0" destOrd="0" presId="urn:microsoft.com/office/officeart/2005/8/layout/list1"/>
    <dgm:cxn modelId="{79F37929-0871-45E5-9C4C-4CFF37B6CDA7}" type="presParOf" srcId="{961320BD-7614-44B1-A9FF-9AF4D8EDF137}" destId="{83511A25-124A-4A06-AC8A-B2E9E91688D6}" srcOrd="1" destOrd="0" presId="urn:microsoft.com/office/officeart/2005/8/layout/list1"/>
    <dgm:cxn modelId="{B425B8CD-66F4-4EBA-A277-EC69275B71D0}" type="presParOf" srcId="{8A1C33B5-7E9E-4EB6-97D7-94D106F20BA6}" destId="{23BC8FC6-19B7-4716-ADAD-87B528483B65}" srcOrd="1" destOrd="0" presId="urn:microsoft.com/office/officeart/2005/8/layout/list1"/>
    <dgm:cxn modelId="{FED97B7C-951F-4939-847D-605FFF780A2C}" type="presParOf" srcId="{8A1C33B5-7E9E-4EB6-97D7-94D106F20BA6}" destId="{0B2E377C-B19B-41C6-90C2-AE6A2D8B9F9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18F2DB-022E-4211-B487-EFCFF143936F}" type="doc">
      <dgm:prSet loTypeId="urn:microsoft.com/office/officeart/2005/8/layout/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CAF9C6E9-8C2A-4696-9218-A65B547448A6}">
      <dgm:prSet custT="1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pt-BR" sz="3200" b="1" dirty="0" smtClean="0">
              <a:solidFill>
                <a:schemeClr val="tx1"/>
              </a:solidFill>
            </a:rPr>
            <a:t>Organização sindical</a:t>
          </a:r>
          <a:endParaRPr lang="pt-BR" sz="3200" b="1" dirty="0">
            <a:solidFill>
              <a:schemeClr val="tx1"/>
            </a:solidFill>
          </a:endParaRPr>
        </a:p>
      </dgm:t>
    </dgm:pt>
    <dgm:pt modelId="{84B66607-E70B-4C09-B395-B4E6B02F54AB}" type="parTrans" cxnId="{939336AE-70EE-47F9-8204-3363BEEA39A8}">
      <dgm:prSet/>
      <dgm:spPr/>
      <dgm:t>
        <a:bodyPr/>
        <a:lstStyle/>
        <a:p>
          <a:endParaRPr lang="pt-BR"/>
        </a:p>
      </dgm:t>
    </dgm:pt>
    <dgm:pt modelId="{D95B5A48-F017-46C3-BF10-9ED65605EE5F}" type="sibTrans" cxnId="{939336AE-70EE-47F9-8204-3363BEEA39A8}">
      <dgm:prSet/>
      <dgm:spPr/>
      <dgm:t>
        <a:bodyPr/>
        <a:lstStyle/>
        <a:p>
          <a:endParaRPr lang="pt-BR"/>
        </a:p>
      </dgm:t>
    </dgm:pt>
    <dgm:pt modelId="{8A1C33B5-7E9E-4EB6-97D7-94D106F20BA6}" type="pres">
      <dgm:prSet presAssocID="{1A18F2DB-022E-4211-B487-EFCFF14393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61320BD-7614-44B1-A9FF-9AF4D8EDF137}" type="pres">
      <dgm:prSet presAssocID="{CAF9C6E9-8C2A-4696-9218-A65B547448A6}" presName="parentLin" presStyleCnt="0"/>
      <dgm:spPr/>
    </dgm:pt>
    <dgm:pt modelId="{770C2E4E-2575-4030-9B6C-B37DDFE78857}" type="pres">
      <dgm:prSet presAssocID="{CAF9C6E9-8C2A-4696-9218-A65B547448A6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83511A25-124A-4A06-AC8A-B2E9E91688D6}" type="pres">
      <dgm:prSet presAssocID="{CAF9C6E9-8C2A-4696-9218-A65B547448A6}" presName="parentText" presStyleLbl="node1" presStyleIdx="0" presStyleCnt="1" custScaleY="43708" custLinFactNeighborX="-81308" custLinFactNeighborY="-6609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BC8FC6-19B7-4716-ADAD-87B528483B65}" type="pres">
      <dgm:prSet presAssocID="{CAF9C6E9-8C2A-4696-9218-A65B547448A6}" presName="negativeSpace" presStyleCnt="0"/>
      <dgm:spPr/>
    </dgm:pt>
    <dgm:pt modelId="{0B2E377C-B19B-41C6-90C2-AE6A2D8B9F96}" type="pres">
      <dgm:prSet presAssocID="{CAF9C6E9-8C2A-4696-9218-A65B547448A6}" presName="childText" presStyleLbl="conFgAcc1" presStyleIdx="0" presStyleCnt="1" custScaleY="306746" custLinFactNeighborX="59806" custLinFactNeighborY="12095">
        <dgm:presLayoutVars>
          <dgm:bulletEnabled val="1"/>
        </dgm:presLayoutVars>
      </dgm:prSet>
      <dgm:spPr>
        <a:ln>
          <a:solidFill>
            <a:schemeClr val="accent6"/>
          </a:solidFill>
        </a:ln>
      </dgm:spPr>
      <dgm:t>
        <a:bodyPr/>
        <a:lstStyle/>
        <a:p>
          <a:endParaRPr lang="pt-BR"/>
        </a:p>
      </dgm:t>
    </dgm:pt>
  </dgm:ptLst>
  <dgm:cxnLst>
    <dgm:cxn modelId="{22D65986-4605-41AB-8201-9188A6E9F306}" type="presOf" srcId="{CAF9C6E9-8C2A-4696-9218-A65B547448A6}" destId="{83511A25-124A-4A06-AC8A-B2E9E91688D6}" srcOrd="1" destOrd="0" presId="urn:microsoft.com/office/officeart/2005/8/layout/list1"/>
    <dgm:cxn modelId="{939336AE-70EE-47F9-8204-3363BEEA39A8}" srcId="{1A18F2DB-022E-4211-B487-EFCFF143936F}" destId="{CAF9C6E9-8C2A-4696-9218-A65B547448A6}" srcOrd="0" destOrd="0" parTransId="{84B66607-E70B-4C09-B395-B4E6B02F54AB}" sibTransId="{D95B5A48-F017-46C3-BF10-9ED65605EE5F}"/>
    <dgm:cxn modelId="{C98644E0-1FEB-4D5E-9466-F2DDAF443DAB}" type="presOf" srcId="{CAF9C6E9-8C2A-4696-9218-A65B547448A6}" destId="{770C2E4E-2575-4030-9B6C-B37DDFE78857}" srcOrd="0" destOrd="0" presId="urn:microsoft.com/office/officeart/2005/8/layout/list1"/>
    <dgm:cxn modelId="{46C21033-BCDB-4C03-B414-8ABDB046936F}" type="presOf" srcId="{1A18F2DB-022E-4211-B487-EFCFF143936F}" destId="{8A1C33B5-7E9E-4EB6-97D7-94D106F20BA6}" srcOrd="0" destOrd="0" presId="urn:microsoft.com/office/officeart/2005/8/layout/list1"/>
    <dgm:cxn modelId="{23E80F9A-ABE7-4E4C-82D1-D658213D5DF3}" type="presParOf" srcId="{8A1C33B5-7E9E-4EB6-97D7-94D106F20BA6}" destId="{961320BD-7614-44B1-A9FF-9AF4D8EDF137}" srcOrd="0" destOrd="0" presId="urn:microsoft.com/office/officeart/2005/8/layout/list1"/>
    <dgm:cxn modelId="{494F4DAE-8352-4799-BDBB-6E5D9B171D25}" type="presParOf" srcId="{961320BD-7614-44B1-A9FF-9AF4D8EDF137}" destId="{770C2E4E-2575-4030-9B6C-B37DDFE78857}" srcOrd="0" destOrd="0" presId="urn:microsoft.com/office/officeart/2005/8/layout/list1"/>
    <dgm:cxn modelId="{FFDD0FBE-13BE-4243-A37B-111A3D7C0800}" type="presParOf" srcId="{961320BD-7614-44B1-A9FF-9AF4D8EDF137}" destId="{83511A25-124A-4A06-AC8A-B2E9E91688D6}" srcOrd="1" destOrd="0" presId="urn:microsoft.com/office/officeart/2005/8/layout/list1"/>
    <dgm:cxn modelId="{73BDC61A-2742-41E8-95BE-5C1509A2241F}" type="presParOf" srcId="{8A1C33B5-7E9E-4EB6-97D7-94D106F20BA6}" destId="{23BC8FC6-19B7-4716-ADAD-87B528483B65}" srcOrd="1" destOrd="0" presId="urn:microsoft.com/office/officeart/2005/8/layout/list1"/>
    <dgm:cxn modelId="{3798BB34-5949-432F-B114-842F35EED014}" type="presParOf" srcId="{8A1C33B5-7E9E-4EB6-97D7-94D106F20BA6}" destId="{0B2E377C-B19B-41C6-90C2-AE6A2D8B9F9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71AD2-A733-4055-820A-6A32519E1F11}">
      <dsp:nvSpPr>
        <dsp:cNvPr id="0" name=""/>
        <dsp:cNvSpPr/>
      </dsp:nvSpPr>
      <dsp:spPr>
        <a:xfrm>
          <a:off x="3983004" y="289342"/>
          <a:ext cx="4173583" cy="4253925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Ampliação e flexibilização da jornada de trabalho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6198482" y="1171018"/>
        <a:ext cx="1540251" cy="1164765"/>
      </dsp:txXfrm>
    </dsp:sp>
    <dsp:sp modelId="{2960A45C-6D43-4FAD-8609-016E51D847DE}">
      <dsp:nvSpPr>
        <dsp:cNvPr id="0" name=""/>
        <dsp:cNvSpPr/>
      </dsp:nvSpPr>
      <dsp:spPr>
        <a:xfrm>
          <a:off x="3983004" y="469626"/>
          <a:ext cx="4173583" cy="4173583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>
              <a:solidFill>
                <a:schemeClr val="tx1"/>
              </a:solidFill>
            </a:rPr>
            <a:t>Facilita a demissão </a:t>
          </a:r>
          <a:endParaRPr lang="pt-BR" sz="2400" b="1" kern="1200" dirty="0">
            <a:solidFill>
              <a:schemeClr val="tx1"/>
            </a:solidFill>
          </a:endParaRPr>
        </a:p>
      </dsp:txBody>
      <dsp:txXfrm>
        <a:off x="6198482" y="2635417"/>
        <a:ext cx="1540251" cy="1142766"/>
      </dsp:txXfrm>
    </dsp:sp>
    <dsp:sp modelId="{22C4B175-3270-4AA6-9C17-CF8D5AE16106}">
      <dsp:nvSpPr>
        <dsp:cNvPr id="0" name=""/>
        <dsp:cNvSpPr/>
      </dsp:nvSpPr>
      <dsp:spPr>
        <a:xfrm>
          <a:off x="3842891" y="469626"/>
          <a:ext cx="4173583" cy="4173583"/>
        </a:xfrm>
        <a:prstGeom prst="pie">
          <a:avLst>
            <a:gd name="adj1" fmla="val 5400000"/>
            <a:gd name="adj2" fmla="val 1080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Altera condições de trabalho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4260746" y="2635417"/>
        <a:ext cx="1540251" cy="1142766"/>
      </dsp:txXfrm>
    </dsp:sp>
    <dsp:sp modelId="{7A045042-7C22-4F9A-BF8F-B96DA2C7A5C3}">
      <dsp:nvSpPr>
        <dsp:cNvPr id="0" name=""/>
        <dsp:cNvSpPr/>
      </dsp:nvSpPr>
      <dsp:spPr>
        <a:xfrm>
          <a:off x="3842891" y="329512"/>
          <a:ext cx="4173583" cy="4173583"/>
        </a:xfrm>
        <a:prstGeom prst="pie">
          <a:avLst>
            <a:gd name="adj1" fmla="val 10800000"/>
            <a:gd name="adj2" fmla="val 1620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Cardápio </a:t>
          </a:r>
          <a:r>
            <a:rPr lang="pt-BR" sz="2000" b="1" kern="1200" spc="-100" baseline="0" dirty="0" smtClean="0">
              <a:solidFill>
                <a:schemeClr val="tx1"/>
              </a:solidFill>
            </a:rPr>
            <a:t>de contratos </a:t>
          </a:r>
          <a:r>
            <a:rPr lang="pt-BR" sz="2000" b="1" kern="1200" dirty="0" smtClean="0">
              <a:solidFill>
                <a:schemeClr val="tx1"/>
              </a:solidFill>
            </a:rPr>
            <a:t>precários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4260746" y="1194537"/>
        <a:ext cx="1540251" cy="1142766"/>
      </dsp:txXfrm>
    </dsp:sp>
    <dsp:sp modelId="{D8B73C0E-CF0A-4055-BCF7-E9E705455D3F}">
      <dsp:nvSpPr>
        <dsp:cNvPr id="0" name=""/>
        <dsp:cNvSpPr/>
      </dsp:nvSpPr>
      <dsp:spPr>
        <a:xfrm>
          <a:off x="3724640" y="70801"/>
          <a:ext cx="4690313" cy="469031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4EFDCF-0633-4069-B15A-53FCA97D2E2D}">
      <dsp:nvSpPr>
        <dsp:cNvPr id="0" name=""/>
        <dsp:cNvSpPr/>
      </dsp:nvSpPr>
      <dsp:spPr>
        <a:xfrm>
          <a:off x="3724640" y="211261"/>
          <a:ext cx="4690313" cy="469031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5A2438-0128-4C74-9FBF-03A3602FD3D2}">
      <dsp:nvSpPr>
        <dsp:cNvPr id="0" name=""/>
        <dsp:cNvSpPr/>
      </dsp:nvSpPr>
      <dsp:spPr>
        <a:xfrm>
          <a:off x="3584526" y="211261"/>
          <a:ext cx="4690313" cy="469031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5">
                <a:hueOff val="9205595"/>
                <a:satOff val="-23742"/>
                <a:lumOff val="2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205595"/>
                <a:satOff val="-23742"/>
                <a:lumOff val="2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205595"/>
                <a:satOff val="-23742"/>
                <a:lumOff val="2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0E3F46-C9E4-4953-93D9-F1B35E89917C}">
      <dsp:nvSpPr>
        <dsp:cNvPr id="0" name=""/>
        <dsp:cNvSpPr/>
      </dsp:nvSpPr>
      <dsp:spPr>
        <a:xfrm>
          <a:off x="3584526" y="71148"/>
          <a:ext cx="4690313" cy="469031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5">
                <a:hueOff val="13808393"/>
                <a:satOff val="-35613"/>
                <a:lumOff val="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3808393"/>
                <a:satOff val="-35613"/>
                <a:lumOff val="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3808393"/>
                <a:satOff val="-35613"/>
                <a:lumOff val="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3374F-02B2-41BA-9FA3-C6E557E69127}">
      <dsp:nvSpPr>
        <dsp:cNvPr id="0" name=""/>
        <dsp:cNvSpPr/>
      </dsp:nvSpPr>
      <dsp:spPr>
        <a:xfrm>
          <a:off x="4210682" y="304309"/>
          <a:ext cx="3932621" cy="3932621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Promove a negociação individual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6283267" y="1137651"/>
        <a:ext cx="1404507" cy="1170423"/>
      </dsp:txXfrm>
    </dsp:sp>
    <dsp:sp modelId="{268D1FFD-2384-42D0-83B0-EF87FB652FE9}">
      <dsp:nvSpPr>
        <dsp:cNvPr id="0" name=""/>
        <dsp:cNvSpPr/>
      </dsp:nvSpPr>
      <dsp:spPr>
        <a:xfrm>
          <a:off x="4129689" y="444760"/>
          <a:ext cx="3932621" cy="3932621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0" kern="1200" dirty="0" smtClean="0">
              <a:solidFill>
                <a:schemeClr val="tx1"/>
              </a:solidFill>
            </a:rPr>
            <a:t>Altera hierarquia das normas que regulam o trabalho</a:t>
          </a:r>
          <a:endParaRPr lang="pt-BR" sz="1800" b="1" i="0" kern="1200" dirty="0">
            <a:solidFill>
              <a:schemeClr val="tx1"/>
            </a:solidFill>
          </a:endParaRPr>
        </a:p>
      </dsp:txBody>
      <dsp:txXfrm>
        <a:off x="5066027" y="2996282"/>
        <a:ext cx="2106761" cy="1029972"/>
      </dsp:txXfrm>
    </dsp:sp>
    <dsp:sp modelId="{26605094-5194-484C-8290-9DA2C416F3D3}">
      <dsp:nvSpPr>
        <dsp:cNvPr id="0" name=""/>
        <dsp:cNvSpPr/>
      </dsp:nvSpPr>
      <dsp:spPr>
        <a:xfrm>
          <a:off x="4048696" y="304309"/>
          <a:ext cx="3932621" cy="3932621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solidFill>
                <a:schemeClr val="tx1"/>
              </a:solidFill>
            </a:rPr>
            <a:t>Flexibiliza o piso de direitos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4504224" y="1137651"/>
        <a:ext cx="1404507" cy="1170423"/>
      </dsp:txXfrm>
    </dsp:sp>
    <dsp:sp modelId="{25C3E340-4C65-469C-A959-950D95360AD6}">
      <dsp:nvSpPr>
        <dsp:cNvPr id="0" name=""/>
        <dsp:cNvSpPr/>
      </dsp:nvSpPr>
      <dsp:spPr>
        <a:xfrm>
          <a:off x="4018914" y="60861"/>
          <a:ext cx="4316807" cy="441951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9ECC2C-A0C5-4877-8866-62C813ADE08C}">
      <dsp:nvSpPr>
        <dsp:cNvPr id="0" name=""/>
        <dsp:cNvSpPr/>
      </dsp:nvSpPr>
      <dsp:spPr>
        <a:xfrm>
          <a:off x="3886241" y="201064"/>
          <a:ext cx="4419517" cy="441951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6904196"/>
                <a:satOff val="-17807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6904196"/>
                <a:satOff val="-17807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6904196"/>
                <a:satOff val="-17807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8DC3EF-E602-4886-BDE1-42197D87D722}">
      <dsp:nvSpPr>
        <dsp:cNvPr id="0" name=""/>
        <dsp:cNvSpPr/>
      </dsp:nvSpPr>
      <dsp:spPr>
        <a:xfrm>
          <a:off x="3804923" y="60861"/>
          <a:ext cx="4419517" cy="441951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13808393"/>
                <a:satOff val="-35613"/>
                <a:lumOff val="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3808393"/>
                <a:satOff val="-35613"/>
                <a:lumOff val="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3808393"/>
                <a:satOff val="-35613"/>
                <a:lumOff val="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E377C-B19B-41C6-90C2-AE6A2D8B9F96}">
      <dsp:nvSpPr>
        <dsp:cNvPr id="0" name=""/>
        <dsp:cNvSpPr/>
      </dsp:nvSpPr>
      <dsp:spPr>
        <a:xfrm>
          <a:off x="0" y="825386"/>
          <a:ext cx="11193516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511A25-124A-4A06-AC8A-B2E9E91688D6}">
      <dsp:nvSpPr>
        <dsp:cNvPr id="0" name=""/>
        <dsp:cNvSpPr/>
      </dsp:nvSpPr>
      <dsp:spPr>
        <a:xfrm>
          <a:off x="559675" y="13586"/>
          <a:ext cx="9212151" cy="16236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6162" tIns="0" rIns="2961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</a:rPr>
            <a:t>Fim da obrigatoriedade da contribuição sindical (imposto sindical)</a:t>
          </a:r>
          <a:endParaRPr lang="pt-BR" sz="2800" b="1" kern="1200" dirty="0">
            <a:solidFill>
              <a:schemeClr val="tx1"/>
            </a:solidFill>
          </a:endParaRPr>
        </a:p>
      </dsp:txBody>
      <dsp:txXfrm>
        <a:off x="638933" y="92844"/>
        <a:ext cx="9053635" cy="1465084"/>
      </dsp:txXfrm>
    </dsp:sp>
    <dsp:sp modelId="{4060E512-FB47-4980-9244-17BE8F9D5C0C}">
      <dsp:nvSpPr>
        <dsp:cNvPr id="0" name=""/>
        <dsp:cNvSpPr/>
      </dsp:nvSpPr>
      <dsp:spPr>
        <a:xfrm>
          <a:off x="0" y="3320186"/>
          <a:ext cx="11193516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3808393"/>
              <a:satOff val="-35613"/>
              <a:lumOff val="31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20B163-DE1D-4100-A179-C04C00FF99FC}">
      <dsp:nvSpPr>
        <dsp:cNvPr id="0" name=""/>
        <dsp:cNvSpPr/>
      </dsp:nvSpPr>
      <dsp:spPr>
        <a:xfrm>
          <a:off x="559675" y="2508386"/>
          <a:ext cx="9283062" cy="16236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6162" tIns="0" rIns="29616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</a:rPr>
            <a:t>Representação no local de trabalho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chemeClr val="tx1"/>
              </a:solidFill>
            </a:rPr>
            <a:t>sem vínculo com sindicato</a:t>
          </a:r>
          <a:endParaRPr lang="pt-BR" sz="2800" b="1" kern="1200" dirty="0">
            <a:solidFill>
              <a:schemeClr val="tx1"/>
            </a:solidFill>
          </a:endParaRPr>
        </a:p>
      </dsp:txBody>
      <dsp:txXfrm>
        <a:off x="638933" y="2587644"/>
        <a:ext cx="9124546" cy="14650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E377C-B19B-41C6-90C2-AE6A2D8B9F96}">
      <dsp:nvSpPr>
        <dsp:cNvPr id="0" name=""/>
        <dsp:cNvSpPr/>
      </dsp:nvSpPr>
      <dsp:spPr>
        <a:xfrm>
          <a:off x="0" y="440603"/>
          <a:ext cx="11414234" cy="49503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511A25-124A-4A06-AC8A-B2E9E91688D6}">
      <dsp:nvSpPr>
        <dsp:cNvPr id="0" name=""/>
        <dsp:cNvSpPr/>
      </dsp:nvSpPr>
      <dsp:spPr>
        <a:xfrm>
          <a:off x="106677" y="0"/>
          <a:ext cx="10375527" cy="13215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2002" tIns="0" rIns="30200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tx1"/>
              </a:solidFill>
            </a:rPr>
            <a:t>Reduz o papel e dificulta o acesso à Justiça do Trabalho </a:t>
          </a:r>
          <a:endParaRPr lang="pt-BR" sz="3200" b="1" kern="1200" dirty="0">
            <a:solidFill>
              <a:schemeClr val="tx1"/>
            </a:solidFill>
          </a:endParaRPr>
        </a:p>
      </dsp:txBody>
      <dsp:txXfrm>
        <a:off x="171191" y="64514"/>
        <a:ext cx="10246499" cy="11925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E377C-B19B-41C6-90C2-AE6A2D8B9F96}">
      <dsp:nvSpPr>
        <dsp:cNvPr id="0" name=""/>
        <dsp:cNvSpPr/>
      </dsp:nvSpPr>
      <dsp:spPr>
        <a:xfrm>
          <a:off x="0" y="388180"/>
          <a:ext cx="11335407" cy="50244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511A25-124A-4A06-AC8A-B2E9E91688D6}">
      <dsp:nvSpPr>
        <dsp:cNvPr id="0" name=""/>
        <dsp:cNvSpPr/>
      </dsp:nvSpPr>
      <dsp:spPr>
        <a:xfrm>
          <a:off x="105940" y="0"/>
          <a:ext cx="7934784" cy="83866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9916" tIns="0" rIns="299916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tx1"/>
              </a:solidFill>
            </a:rPr>
            <a:t>Mercado de trabalho</a:t>
          </a:r>
          <a:endParaRPr lang="pt-BR" sz="3200" b="1" kern="1200" dirty="0">
            <a:solidFill>
              <a:schemeClr val="tx1"/>
            </a:solidFill>
          </a:endParaRPr>
        </a:p>
      </dsp:txBody>
      <dsp:txXfrm>
        <a:off x="146880" y="40940"/>
        <a:ext cx="7852904" cy="7567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E377C-B19B-41C6-90C2-AE6A2D8B9F96}">
      <dsp:nvSpPr>
        <dsp:cNvPr id="0" name=""/>
        <dsp:cNvSpPr/>
      </dsp:nvSpPr>
      <dsp:spPr>
        <a:xfrm>
          <a:off x="0" y="165909"/>
          <a:ext cx="11083158" cy="50244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511A25-124A-4A06-AC8A-B2E9E91688D6}">
      <dsp:nvSpPr>
        <dsp:cNvPr id="0" name=""/>
        <dsp:cNvSpPr/>
      </dsp:nvSpPr>
      <dsp:spPr>
        <a:xfrm>
          <a:off x="103583" y="0"/>
          <a:ext cx="7758210" cy="838669"/>
        </a:xfrm>
        <a:prstGeom prst="roundRect">
          <a:avLst/>
        </a:prstGeom>
        <a:solidFill>
          <a:schemeClr val="accent6">
            <a:alpha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242" tIns="0" rIns="2932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kern="1200" dirty="0" smtClean="0">
              <a:solidFill>
                <a:schemeClr val="tx1"/>
              </a:solidFill>
            </a:rPr>
            <a:t>Organização sindical</a:t>
          </a:r>
          <a:endParaRPr lang="pt-BR" sz="3200" b="1" kern="1200" dirty="0">
            <a:solidFill>
              <a:schemeClr val="tx1"/>
            </a:solidFill>
          </a:endParaRPr>
        </a:p>
      </dsp:txBody>
      <dsp:txXfrm>
        <a:off x="144523" y="40940"/>
        <a:ext cx="7676330" cy="756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0.05844</cdr:x>
      <cdr:y>0.47261</cdr:y>
    </cdr:from>
    <cdr:to>
      <cdr:x>0.93553</cdr:x>
      <cdr:y>0.47327</cdr:y>
    </cdr:to>
    <cdr:cxnSp macro="">
      <cdr:nvCxnSpPr>
        <cdr:cNvPr id="3" name="Conector reto 2"/>
        <cdr:cNvCxnSpPr/>
      </cdr:nvCxnSpPr>
      <cdr:spPr>
        <a:xfrm xmlns:a="http://schemas.openxmlformats.org/drawingml/2006/main">
          <a:off x="712502" y="2491036"/>
          <a:ext cx="10693435" cy="349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pt-BR" smtClean="0"/>
              <a:pPr/>
              <a:t>03/08/17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pt-BR" smtClean="0"/>
              <a:pPr/>
              <a:t>03/08/17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Deixar</a:t>
            </a:r>
            <a:r>
              <a:rPr lang="pt-BR" baseline="0" dirty="0" smtClean="0"/>
              <a:t> mais didático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86B04-66D2-440B-A3AC-0CD62631C8E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936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Os dados referentes ao período 1996-2016 são anuais.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0373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7007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720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5EC2F-4B26-4554-8B7F-F8128208AFC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4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5EC2F-4B26-4554-8B7F-F8128208AFC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501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5EC2F-4B26-4554-8B7F-F8128208AFCC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252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5EC2F-4B26-4554-8B7F-F8128208AFCC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456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5EC2F-4B26-4554-8B7F-F8128208AFCC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406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5EC2F-4B26-4554-8B7F-F8128208AFC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044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5EC2F-4B26-4554-8B7F-F8128208AFCC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260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1)</a:t>
            </a:r>
            <a:r>
              <a:rPr lang="pt-BR" baseline="0" dirty="0" smtClean="0"/>
              <a:t> </a:t>
            </a:r>
            <a:r>
              <a:rPr lang="pt-BR" dirty="0" smtClean="0"/>
              <a:t>Os</a:t>
            </a:r>
            <a:r>
              <a:rPr lang="pt-BR" baseline="0" dirty="0" smtClean="0"/>
              <a:t> dados referentes ao período 2008-2016 são anuais.</a:t>
            </a:r>
            <a:br>
              <a:rPr lang="pt-BR" baseline="0" dirty="0" smtClean="0"/>
            </a:br>
            <a:r>
              <a:rPr lang="pt-BR" baseline="0" dirty="0" smtClean="0"/>
              <a:t>2) A soma das parcelas da tabela sobre abono e escalonamento pode ser superior a 100% porque uma mesma negociação pode definir o pagamento de abono e o escalonamento do reajuste.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7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Conector Reto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o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Conector Reto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o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Conector Reto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to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Conector Reto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o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Conector Reto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o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Conector Reto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Conector Reto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cxnSp>
        <p:nvCxnSpPr>
          <p:cNvPr id="58" name="Conector Reto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pt-BR" smtClean="0"/>
              <a:pPr/>
              <a:t>03/08/17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pt-BR" smtClean="0"/>
              <a:pPr/>
              <a:t>03/08/17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pt-BR" smtClean="0"/>
              <a:pPr/>
              <a:t>03/08/17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Conector Reto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o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Conector Reto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o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Conector Reto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ector Reto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Conector Reto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o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Conector Reto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Conector Reto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58" name="Conector Reto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pt-BR" smtClean="0"/>
              <a:pPr/>
              <a:t>03/08/17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pt-BR" smtClean="0"/>
              <a:pPr/>
              <a:t>03/08/17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pt-BR" smtClean="0"/>
              <a:pPr/>
              <a:t>03/08/17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o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Conector Reto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to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to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to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to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to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to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to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to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to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to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to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Reto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Reto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o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Conector Reto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ector Reto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ector Reto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ector Reto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ector Reto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o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Conector Reto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Conector Reto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Conector Reto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Conector Reto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Conector Reto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Conector Reto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ector Reto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ector Reto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Conector Reto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Conector Reto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o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Conector Reto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ector Reto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onector Reto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ector Reto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ector Reto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o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Conector Reto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Conector Reto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Conector Reto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Conector Reto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Conector Reto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Conector Reto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ector Reto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Conector Reto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ector Reto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Conector Reto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Espaço Reservado para Data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pt-BR" smtClean="0"/>
              <a:pPr/>
              <a:t>03/08/17</a:t>
            </a:fld>
            <a:endParaRPr lang="pt-BR" dirty="0"/>
          </a:p>
        </p:txBody>
      </p:sp>
      <p:sp>
        <p:nvSpPr>
          <p:cNvPr id="213" name="Espaço Reservado para Rodapé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14" name="Espaço Reservado para Número de Slide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Conector Reto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o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Conector Reto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o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Conector Reto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to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to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Conector Reto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o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Conector Reto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o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Conector Reto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to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Conector Reto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tângulo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60" name="Conector Reto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pt-BR" smtClean="0"/>
              <a:pPr/>
              <a:t>03/08/17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Conector Reto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o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Conector Reto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o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Conector Reto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to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Conector Reto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o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Conector Reto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o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Conector Reto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ector Reto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tângulo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cxnSp>
        <p:nvCxnSpPr>
          <p:cNvPr id="59" name="Conector Reto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o 95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Conector Reto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to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to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to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to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to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to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to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to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o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Conector Reto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ector Reto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ector Reto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ector Reto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to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o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Conector Reto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ector Reto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ector Reto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ector Reto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Conector Reto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Conector Reto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ector Reto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ector Reto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ector Reto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ector Reto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o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Conector Reto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ector Reto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ector Reto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ector Reto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ector Reto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o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Conector Reto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ector Reto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to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Reto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to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Conector Reto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ector Reto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ector Reto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ector Reto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ector Reto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pt-BR" smtClean="0"/>
              <a:pPr/>
              <a:t>03/08/17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48" name="Conector Reto 147"/>
          <p:cNvCxnSpPr/>
          <p:nvPr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013" y="1839016"/>
            <a:ext cx="10233212" cy="1185464"/>
          </a:xfrm>
        </p:spPr>
        <p:txBody>
          <a:bodyPr anchor="ctr">
            <a:noAutofit/>
          </a:bodyPr>
          <a:lstStyle/>
          <a:p>
            <a:pPr algn="ctr"/>
            <a:r>
              <a:rPr lang="pt-BR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 JORNADA </a:t>
            </a:r>
            <a:r>
              <a:rPr lang="pt-BR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 DE </a:t>
            </a:r>
            <a:r>
              <a:rPr lang="pt-BR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DEBATES</a:t>
            </a:r>
            <a:endParaRPr lang="pt-BR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84" y="142098"/>
            <a:ext cx="1842293" cy="37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31430" y="3610471"/>
            <a:ext cx="8794377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400" b="1" dirty="0" smtClean="0"/>
              <a:t>CAMPANHAS </a:t>
            </a:r>
            <a:r>
              <a:rPr lang="pt-BR" sz="2400" b="1" dirty="0"/>
              <a:t>SALARIAIS NO </a:t>
            </a:r>
            <a:endParaRPr lang="pt-BR" sz="2400" b="1" dirty="0" smtClean="0"/>
          </a:p>
          <a:p>
            <a:pPr algn="ctr"/>
            <a:r>
              <a:rPr lang="pt-BR" sz="2400" b="1" dirty="0" smtClean="0"/>
              <a:t>PÓS </a:t>
            </a:r>
            <a:r>
              <a:rPr lang="pt-BR" sz="2400" b="1" dirty="0"/>
              <a:t>REFORMA TRABALHISTA</a:t>
            </a:r>
            <a:br>
              <a:rPr lang="pt-BR" sz="2400" b="1" dirty="0"/>
            </a:br>
            <a:r>
              <a:rPr lang="pt-BR" sz="2000" b="1" dirty="0"/>
              <a:t/>
            </a:r>
            <a:br>
              <a:rPr lang="pt-BR" sz="2000" b="1" dirty="0"/>
            </a:br>
            <a:r>
              <a:rPr lang="pt-BR" sz="2000" b="1" dirty="0"/>
              <a:t>RESISTIR, MUDAR E </a:t>
            </a:r>
            <a:r>
              <a:rPr lang="pt-BR" sz="2000" b="1" dirty="0" smtClean="0"/>
              <a:t>AVANÇAR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000" dirty="0" smtClean="0"/>
              <a:t>Curitiba</a:t>
            </a:r>
            <a:r>
              <a:rPr lang="pt-BR" sz="2000" dirty="0" smtClean="0"/>
              <a:t>, 03 de agosto de </a:t>
            </a:r>
            <a:r>
              <a:rPr lang="pt-BR" sz="2000" dirty="0" smtClean="0"/>
              <a:t>2017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311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 anchor="ctr"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JUSTIÇA DO TRABALHO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501646224"/>
              </p:ext>
            </p:extLst>
          </p:nvPr>
        </p:nvGraphicFramePr>
        <p:xfrm>
          <a:off x="331076" y="880037"/>
          <a:ext cx="11414234" cy="573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504496" y="2553833"/>
            <a:ext cx="107363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Não cria </a:t>
            </a:r>
            <a:r>
              <a:rPr lang="pt-BR" sz="2000" dirty="0"/>
              <a:t>meios de resolução de conflitos entre </a:t>
            </a:r>
            <a:r>
              <a:rPr lang="pt-BR" sz="2000" dirty="0" smtClean="0"/>
              <a:t>capital </a:t>
            </a:r>
            <a:r>
              <a:rPr lang="pt-BR" sz="2000" dirty="0"/>
              <a:t>e </a:t>
            </a:r>
            <a:r>
              <a:rPr lang="pt-BR" sz="2000" dirty="0" smtClean="0"/>
              <a:t>trabalho e nem garante equilíbrio na relação entre as partes;</a:t>
            </a:r>
            <a:endParaRPr lang="pt-BR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Limita a </a:t>
            </a:r>
            <a:r>
              <a:rPr lang="pt-BR" sz="2000" dirty="0"/>
              <a:t>intervenção da </a:t>
            </a:r>
            <a:r>
              <a:rPr lang="pt-BR" sz="2000" dirty="0" smtClean="0"/>
              <a:t>Justiça do Trabalho </a:t>
            </a:r>
            <a:r>
              <a:rPr lang="pt-BR" sz="2000" dirty="0"/>
              <a:t>nos resultados das negociações </a:t>
            </a:r>
            <a:r>
              <a:rPr lang="pt-BR" sz="2000" dirty="0" smtClean="0"/>
              <a:t>coletivas;</a:t>
            </a:r>
            <a:endParaRPr lang="pt-BR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Limita o </a:t>
            </a:r>
            <a:r>
              <a:rPr lang="pt-BR" sz="2000" dirty="0"/>
              <a:t>escopo dos enunciados de jurisprudência do TST e dos TRTs e de elaboração de </a:t>
            </a:r>
            <a:r>
              <a:rPr lang="pt-BR" sz="2000" dirty="0" smtClean="0"/>
              <a:t>Súmulas;</a:t>
            </a:r>
            <a:endParaRPr lang="pt-BR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Restringe o </a:t>
            </a:r>
            <a:r>
              <a:rPr lang="pt-BR" sz="2000" dirty="0"/>
              <a:t>acesso gratuito à </a:t>
            </a:r>
            <a:r>
              <a:rPr lang="pt-BR" sz="2000" dirty="0" smtClean="0"/>
              <a:t>Justiça do Trabalho;</a:t>
            </a:r>
            <a:endParaRPr lang="pt-BR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Impõe multa </a:t>
            </a:r>
            <a:r>
              <a:rPr lang="pt-BR" sz="2000" dirty="0"/>
              <a:t>ao chamado “litigante de má-fé</a:t>
            </a:r>
            <a:r>
              <a:rPr lang="pt-BR" sz="2000" dirty="0" smtClean="0"/>
              <a:t>”; e</a:t>
            </a:r>
            <a:endParaRPr lang="pt-BR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Impõe custos </a:t>
            </a:r>
            <a:r>
              <a:rPr lang="pt-BR" sz="2000" dirty="0"/>
              <a:t>judiciais ao reclamante (trabalhador ou trabalhadora) que faltar à </a:t>
            </a:r>
            <a:r>
              <a:rPr lang="pt-BR" sz="2000" dirty="0" smtClean="0"/>
              <a:t>audiência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362" y="6423499"/>
            <a:ext cx="1842293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3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 anchor="ctr"/>
          <a:lstStyle/>
          <a:p>
            <a:pPr algn="ctr"/>
            <a:r>
              <a:rPr lang="pt-BR" dirty="0" smtClean="0"/>
              <a:t>IMPACTOS DA REFORMA</a:t>
            </a:r>
            <a:endParaRPr lang="pt-BR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905086872"/>
              </p:ext>
            </p:extLst>
          </p:nvPr>
        </p:nvGraphicFramePr>
        <p:xfrm>
          <a:off x="520261" y="1052736"/>
          <a:ext cx="11335407" cy="5568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522888" y="2086655"/>
            <a:ext cx="11332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Formalização </a:t>
            </a:r>
            <a:r>
              <a:rPr lang="pt-BR" sz="2000" dirty="0"/>
              <a:t>de vínculos </a:t>
            </a:r>
            <a:r>
              <a:rPr lang="pt-BR" sz="2000" dirty="0" smtClean="0"/>
              <a:t>precários, maquiando </a:t>
            </a:r>
            <a:r>
              <a:rPr lang="pt-BR" sz="2000" dirty="0"/>
              <a:t>as estatísticas de geração de </a:t>
            </a:r>
            <a:r>
              <a:rPr lang="pt-BR" sz="2000" dirty="0" smtClean="0"/>
              <a:t>emprego;</a:t>
            </a:r>
            <a:endParaRPr lang="pt-BR" sz="2000" dirty="0"/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/>
              <a:t>Troca de vínculos com contratos típicos por contratos </a:t>
            </a:r>
            <a:r>
              <a:rPr lang="pt-BR" sz="2000" dirty="0" smtClean="0"/>
              <a:t>precários;</a:t>
            </a:r>
            <a:endParaRPr lang="pt-BR" sz="2000" dirty="0"/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Reforça </a:t>
            </a:r>
            <a:r>
              <a:rPr lang="pt-BR" sz="2000" dirty="0"/>
              <a:t>a segmentação/heterogeneidade das condições de trabalho e </a:t>
            </a:r>
            <a:r>
              <a:rPr lang="pt-BR" sz="2000" dirty="0" smtClean="0"/>
              <a:t>direitos;</a:t>
            </a:r>
            <a:endParaRPr lang="pt-BR" sz="2000" dirty="0"/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Amplia a insegurança </a:t>
            </a:r>
            <a:r>
              <a:rPr lang="pt-BR" sz="2000" dirty="0"/>
              <a:t>dos segmentos que já são mais vulneráveis no mercado de trabalho – mulheres, negros, jovens, idosos, trabalhadores com deficiência, </a:t>
            </a:r>
            <a:r>
              <a:rPr lang="pt-BR" sz="2000" dirty="0" smtClean="0"/>
              <a:t>migrantes;</a:t>
            </a:r>
            <a:endParaRPr lang="pt-BR" sz="2000" dirty="0"/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Reduz os </a:t>
            </a:r>
            <a:r>
              <a:rPr lang="pt-BR" sz="2000" dirty="0"/>
              <a:t>rendimentos com impactos negativos no poder de compra e em benefícios atrelados aos salários (FGTS e previdência</a:t>
            </a:r>
            <a:r>
              <a:rPr lang="pt-BR" sz="2000" dirty="0" smtClean="0"/>
              <a:t>);</a:t>
            </a:r>
            <a:endParaRPr lang="pt-BR" sz="2000" dirty="0"/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Dificulta  a </a:t>
            </a:r>
            <a:r>
              <a:rPr lang="pt-BR" sz="2000" dirty="0"/>
              <a:t>conciliação do tempo de trabalho com o tempo </a:t>
            </a:r>
            <a:r>
              <a:rPr lang="pt-BR" sz="2000" dirty="0" smtClean="0"/>
              <a:t>livre; e</a:t>
            </a:r>
            <a:endParaRPr lang="pt-BR" sz="2000" dirty="0"/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Impactos </a:t>
            </a:r>
            <a:r>
              <a:rPr lang="pt-BR" sz="2000" dirty="0"/>
              <a:t>negativos na saúde e segurança do trabalhador, </a:t>
            </a:r>
            <a:r>
              <a:rPr lang="pt-BR" sz="2000" dirty="0" smtClean="0"/>
              <a:t>maior </a:t>
            </a:r>
            <a:r>
              <a:rPr lang="pt-BR" sz="2000" dirty="0"/>
              <a:t>abertura para executar atividades em situações </a:t>
            </a:r>
            <a:r>
              <a:rPr lang="pt-BR" sz="2000" dirty="0" smtClean="0"/>
              <a:t>degradantes.</a:t>
            </a: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707" y="6480000"/>
            <a:ext cx="1842293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88693770"/>
              </p:ext>
            </p:extLst>
          </p:nvPr>
        </p:nvGraphicFramePr>
        <p:xfrm>
          <a:off x="630621" y="1052736"/>
          <a:ext cx="11083158" cy="519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24" y="0"/>
            <a:ext cx="12065876" cy="1052736"/>
          </a:xfrm>
        </p:spPr>
        <p:txBody>
          <a:bodyPr anchor="ctr"/>
          <a:lstStyle/>
          <a:p>
            <a:pPr algn="ctr"/>
            <a:r>
              <a:rPr lang="pt-BR" dirty="0" smtClean="0"/>
              <a:t>IMPACTOS DA REFORMA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103586" y="2276872"/>
            <a:ext cx="102813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Pode </a:t>
            </a:r>
            <a:r>
              <a:rPr lang="pt-BR" sz="2000" dirty="0"/>
              <a:t>fragmentar a representação por empresa, com atribuições que podem ser concorrentes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Cria </a:t>
            </a:r>
            <a:r>
              <a:rPr lang="pt-BR" sz="2000" dirty="0"/>
              <a:t>dificuldades para o financiamento das ações sindicais e mesmo para a existência de parte dos Sindicatos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Por </a:t>
            </a:r>
            <a:r>
              <a:rPr lang="pt-BR" sz="2000" dirty="0"/>
              <a:t>outro lado, mantém financiamento das entidades patronais através do Sistema S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Enfraquecimento do processo </a:t>
            </a:r>
            <a:r>
              <a:rPr lang="pt-BR" sz="2000" dirty="0"/>
              <a:t>negocial brasileiro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t-BR" sz="2000" dirty="0" smtClean="0"/>
              <a:t>Procura </a:t>
            </a:r>
            <a:r>
              <a:rPr lang="pt-BR" sz="2000" dirty="0"/>
              <a:t>dificultar a mobilização dos trabalhadores e a conquista de novos direitos.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41" y="6354639"/>
            <a:ext cx="1842293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5400"/>
            <a:ext cx="12192000" cy="731838"/>
          </a:xfrm>
        </p:spPr>
        <p:txBody>
          <a:bodyPr anchor="ctr">
            <a:noAutofit/>
          </a:bodyPr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Exemplos práticos de alterações</a:t>
            </a:r>
            <a:endParaRPr lang="pt-B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-1" y="655576"/>
            <a:ext cx="12079705" cy="5800725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800" b="1" dirty="0"/>
              <a:t>Prevalência do acordado sobre o legislado</a:t>
            </a:r>
            <a:r>
              <a:rPr lang="pt-BR" sz="1800" dirty="0"/>
              <a:t> para “</a:t>
            </a:r>
            <a:r>
              <a:rPr lang="pt-BR" sz="1800" u="sng" dirty="0"/>
              <a:t>entre outros</a:t>
            </a:r>
            <a:r>
              <a:rPr lang="pt-BR" sz="1800" dirty="0"/>
              <a:t>”, 15 </a:t>
            </a:r>
            <a:r>
              <a:rPr lang="pt-BR" sz="1800" dirty="0" smtClean="0"/>
              <a:t>temas: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pt-BR" sz="1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Pacto </a:t>
            </a:r>
            <a:r>
              <a:rPr lang="pt-BR" sz="1600" dirty="0"/>
              <a:t>quanto à jornada de trabalho, observados os limites constitucionais;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Banco </a:t>
            </a:r>
            <a:r>
              <a:rPr lang="pt-BR" sz="1600" dirty="0"/>
              <a:t>de horas anual;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Intervalo </a:t>
            </a:r>
            <a:r>
              <a:rPr lang="pt-BR" sz="1600" dirty="0"/>
              <a:t>intrajornada, respeitado o limite mínimo de trinta minutos para jornadas superiores a seis horas;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Adesão </a:t>
            </a:r>
            <a:r>
              <a:rPr lang="pt-BR" sz="1600" dirty="0"/>
              <a:t>ao Programa Seguro-Emprego (PSE), de que trata a Lei no 13.189, de 19 de novembro de 2015;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Plano </a:t>
            </a:r>
            <a:r>
              <a:rPr lang="pt-BR" sz="1600" dirty="0"/>
              <a:t>de cargos, salários e funções compatíveis com a condição pessoal do empregado, bem como identificação dos cargos que se enquadram como funções de confiança;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Regulamento </a:t>
            </a:r>
            <a:r>
              <a:rPr lang="pt-BR" sz="1600" dirty="0"/>
              <a:t>empresarial</a:t>
            </a:r>
            <a:r>
              <a:rPr lang="pt-BR" sz="1600" dirty="0" smtClean="0"/>
              <a:t>;</a:t>
            </a:r>
            <a:endParaRPr lang="pt-BR" sz="1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Representante </a:t>
            </a:r>
            <a:r>
              <a:rPr lang="pt-BR" sz="1600" dirty="0"/>
              <a:t>dos trabalhadores no local de trabalho;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err="1" smtClean="0"/>
              <a:t>Teletrabalho</a:t>
            </a:r>
            <a:r>
              <a:rPr lang="pt-BR" sz="1600" dirty="0"/>
              <a:t>, regime de sobreaviso, e trabalho intermitente;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Remuneração </a:t>
            </a:r>
            <a:r>
              <a:rPr lang="pt-BR" sz="1600" dirty="0"/>
              <a:t>por produtividade, incluídas as gorjetas percebidas pelo empregado, e remuneração por desempenho individual;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Modalidade </a:t>
            </a:r>
            <a:r>
              <a:rPr lang="pt-BR" sz="1600" dirty="0"/>
              <a:t>de registro de jornada de trabalho;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Troca </a:t>
            </a:r>
            <a:r>
              <a:rPr lang="pt-BR" sz="1600" dirty="0"/>
              <a:t>do dia de feriado;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Enquadramento </a:t>
            </a:r>
            <a:r>
              <a:rPr lang="pt-BR" sz="1600" dirty="0"/>
              <a:t>do grau de Insalubridade;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Prorrogação </a:t>
            </a:r>
            <a:r>
              <a:rPr lang="pt-BR" sz="1600" dirty="0"/>
              <a:t>de jornada em ambientes insalubres, sem licença prévia das autoridades competentes do Ministério do Trabalho;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Prêmios </a:t>
            </a:r>
            <a:r>
              <a:rPr lang="pt-BR" sz="1600" dirty="0"/>
              <a:t>de incentivo em bens ou serviços, eventualmente concedidos em programas de incentivo;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1600" dirty="0" smtClean="0"/>
              <a:t>Participação </a:t>
            </a:r>
            <a:r>
              <a:rPr lang="pt-BR" sz="1600" dirty="0"/>
              <a:t>nos lucros ou resultados da empresa. </a:t>
            </a:r>
            <a:endParaRPr lang="pt-BR" sz="1600" dirty="0"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41" y="6354639"/>
            <a:ext cx="1842293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Balanço dos Reajustes de 2017</a:t>
            </a:r>
            <a:endParaRPr lang="pt-BR" sz="48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</a:t>
            </a:r>
            <a:r>
              <a:rPr lang="pt-BR" dirty="0" smtClean="0"/>
              <a:t>ados preliminares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293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Reajustes salariais, por setor econômico, segundo comparação com o INPC-IBGE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200" b="0" dirty="0" smtClean="0"/>
              <a:t>1º sem. 2017</a:t>
            </a:r>
            <a:endParaRPr lang="pt-BR" sz="2200" b="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851" y="1286051"/>
            <a:ext cx="7614298" cy="4824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6354639"/>
            <a:ext cx="7031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Fonte: DIEESE. SAS-DIEESE - Sistema de Acompanhamento de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Salários</a:t>
            </a:r>
            <a:b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pt-BR" sz="1400" dirty="0" smtClean="0"/>
              <a:t>OBS: São 270 reajustes, sendo 109 na indústria, 38 no comércio e 123 nos serviços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41" y="6354639"/>
            <a:ext cx="1842293" cy="37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9015211" y="1101385"/>
            <a:ext cx="120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Em %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07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142385"/>
          </a:xfrm>
        </p:spPr>
        <p:txBody>
          <a:bodyPr anchor="ctr">
            <a:normAutofit/>
          </a:bodyPr>
          <a:lstStyle/>
          <a:p>
            <a:pPr algn="ctr"/>
            <a:r>
              <a:rPr lang="pt-BR" smtClean="0"/>
              <a:t>Modalidades de pagamento do reajuste salarial</a:t>
            </a:r>
            <a:br>
              <a:rPr lang="pt-BR" smtClean="0"/>
            </a:br>
            <a:r>
              <a:rPr lang="pt-BR" sz="2000" b="0" smtClean="0"/>
              <a:t>De 2008 a 1º sem. 2017</a:t>
            </a:r>
            <a:endParaRPr lang="pt-BR" sz="2000" b="0" dirty="0"/>
          </a:p>
        </p:txBody>
      </p:sp>
      <p:sp>
        <p:nvSpPr>
          <p:cNvPr id="6" name="Retângulo 5"/>
          <p:cNvSpPr/>
          <p:nvPr/>
        </p:nvSpPr>
        <p:spPr>
          <a:xfrm>
            <a:off x="0" y="6471836"/>
            <a:ext cx="7031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Fonte: DIEESE. SAS-DIEESE - Sistema de Acompanhamento de Salários</a:t>
            </a:r>
            <a:r>
              <a:rPr lang="pt-BR" sz="1400" dirty="0"/>
              <a:t>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41" y="6354639"/>
            <a:ext cx="1842293" cy="378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834" y="1275194"/>
            <a:ext cx="6418332" cy="187378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834" y="3731202"/>
            <a:ext cx="6418332" cy="2158407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886834" y="3380212"/>
            <a:ext cx="29432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2D2E2D"/>
                </a:solidFill>
                <a:latin typeface="Arial" panose="020B0604020202020204" pitchFamily="34" charset="0"/>
              </a:rPr>
              <a:t>Abono e Escalonamento</a:t>
            </a:r>
            <a:r>
              <a:rPr lang="pt-BR" dirty="0"/>
              <a:t>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8298691" y="3359793"/>
            <a:ext cx="10064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D2E2D"/>
                </a:solidFill>
                <a:latin typeface="Arial" panose="020B0604020202020204" pitchFamily="34" charset="0"/>
              </a:rPr>
              <a:t>(em %)</a:t>
            </a:r>
            <a:r>
              <a:rPr lang="pt-BR" dirty="0"/>
              <a:t>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8298690" y="915549"/>
            <a:ext cx="10064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2D2E2D"/>
                </a:solidFill>
                <a:latin typeface="Arial" panose="020B0604020202020204" pitchFamily="34" charset="0"/>
              </a:rPr>
              <a:t>(em %)</a:t>
            </a:r>
            <a:r>
              <a:rPr lang="pt-BR" dirty="0"/>
              <a:t>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886833" y="958235"/>
            <a:ext cx="17621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2D2E2D"/>
                </a:solidFill>
                <a:latin typeface="Arial" panose="020B0604020202020204" pitchFamily="34" charset="0"/>
              </a:rPr>
              <a:t>Parcelamento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2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143000"/>
          </a:xfrm>
        </p:spPr>
        <p:txBody>
          <a:bodyPr anchor="ctr">
            <a:noAutofit/>
          </a:bodyPr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Reajustes salariais e variação real média dos reajustes, segundo comparação com o INPC-IBGE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000" b="0" dirty="0" smtClean="0"/>
              <a:t>De 1996 a 1º sem. 2017</a:t>
            </a:r>
            <a:endParaRPr lang="pt-BR" sz="2000" b="0" dirty="0"/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702762"/>
              </p:ext>
            </p:extLst>
          </p:nvPr>
        </p:nvGraphicFramePr>
        <p:xfrm>
          <a:off x="0" y="1048871"/>
          <a:ext cx="12192000" cy="5433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0" y="6550223"/>
            <a:ext cx="7031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Fonte: DIEESE. SAS-DIEESE - Sistema de Acompanhamento de Salários</a:t>
            </a:r>
            <a:r>
              <a:rPr lang="pt-BR" sz="1400" dirty="0"/>
              <a:t>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707" y="6480000"/>
            <a:ext cx="1842293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3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143000"/>
          </a:xfrm>
        </p:spPr>
        <p:txBody>
          <a:bodyPr anchor="ctr">
            <a:noAutofit/>
          </a:bodyPr>
          <a:lstStyle/>
          <a:p>
            <a:pPr algn="ctr"/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Reajustes salariais e variação real média dos reajustes, segundo comparação com o INPC-IBGE, por data-base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000" b="0" dirty="0" smtClean="0"/>
              <a:t> De Jan/14 a </a:t>
            </a:r>
            <a:r>
              <a:rPr lang="pt-BR" sz="2000" b="0" dirty="0" err="1" smtClean="0"/>
              <a:t>Jun</a:t>
            </a:r>
            <a:r>
              <a:rPr lang="pt-BR" sz="2000" b="0" dirty="0" smtClean="0"/>
              <a:t>/17</a:t>
            </a:r>
            <a:endParaRPr lang="pt-BR" sz="2000" b="0" dirty="0"/>
          </a:p>
        </p:txBody>
      </p:sp>
      <p:sp>
        <p:nvSpPr>
          <p:cNvPr id="9" name="Retângulo 8"/>
          <p:cNvSpPr/>
          <p:nvPr/>
        </p:nvSpPr>
        <p:spPr>
          <a:xfrm>
            <a:off x="0" y="6550223"/>
            <a:ext cx="7031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Fonte: DIEESE. SAS-DIEESE - Sistema de Acompanhamento de Salários</a:t>
            </a:r>
            <a:r>
              <a:rPr lang="pt-BR" sz="1400" dirty="0"/>
              <a:t> 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707" y="6480000"/>
            <a:ext cx="1842293" cy="37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8"/>
            <a:ext cx="12191999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24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Greves</a:t>
            </a: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293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9158"/>
          </a:xfrm>
        </p:spPr>
        <p:txBody>
          <a:bodyPr anchor="ctr">
            <a:normAutofit/>
          </a:bodyPr>
          <a:lstStyle/>
          <a:p>
            <a:pPr algn="ctr"/>
            <a:r>
              <a:rPr lang="pt-B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Contextualização</a:t>
            </a:r>
            <a:endParaRPr lang="pt-B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7472" y="1218293"/>
            <a:ext cx="2946520" cy="812906"/>
          </a:xfrm>
        </p:spPr>
        <p:txBody>
          <a:bodyPr anchor="ctr">
            <a:noAutofit/>
          </a:bodyPr>
          <a:lstStyle/>
          <a:p>
            <a:pPr marL="274320" lvl="1" indent="0" algn="ctr">
              <a:buNone/>
            </a:pPr>
            <a:r>
              <a:rPr lang="pt-BR" b="1" dirty="0" smtClean="0"/>
              <a:t>Desmonte do papel social do Estado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820990" y="1292535"/>
            <a:ext cx="2807594" cy="1477328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PEC do Teto</a:t>
            </a:r>
            <a:endParaRPr lang="pt-BR" dirty="0"/>
          </a:p>
          <a:p>
            <a:pPr algn="ctr"/>
            <a:r>
              <a:rPr lang="pt-BR" dirty="0" smtClean="0"/>
              <a:t>Novo Regime fiscal que limita os gastos públicos com políticas sociais</a:t>
            </a:r>
            <a:br>
              <a:rPr lang="pt-BR" dirty="0" smtClean="0"/>
            </a:br>
            <a:r>
              <a:rPr lang="pt-BR" dirty="0" smtClean="0"/>
              <a:t>(Em dezembro de 2016)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0760" y="2769863"/>
            <a:ext cx="2794716" cy="1477328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Reforma da Previdência</a:t>
            </a:r>
          </a:p>
          <a:p>
            <a:pPr algn="ctr"/>
            <a:r>
              <a:rPr lang="pt-BR" dirty="0" smtClean="0"/>
              <a:t>Altera as regras de acesso e remuneração da previdência pública</a:t>
            </a:r>
            <a:br>
              <a:rPr lang="pt-BR" dirty="0" smtClean="0"/>
            </a:br>
            <a:r>
              <a:rPr lang="pt-BR" dirty="0" smtClean="0"/>
              <a:t>(PEC 287)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20990" y="4360801"/>
            <a:ext cx="2807594" cy="1477328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Reforma Trabalhista</a:t>
            </a:r>
            <a:br>
              <a:rPr lang="pt-BR" b="1" dirty="0" smtClean="0"/>
            </a:br>
            <a:r>
              <a:rPr lang="pt-BR" dirty="0" smtClean="0"/>
              <a:t>Altera a CLT precarizando as relações de trabalho</a:t>
            </a:r>
            <a:br>
              <a:rPr lang="pt-BR" dirty="0" smtClean="0"/>
            </a:br>
            <a:r>
              <a:rPr lang="pt-BR" dirty="0" smtClean="0"/>
              <a:t>(Em julho de 2017)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065172" y="2769863"/>
            <a:ext cx="2806262" cy="1477328"/>
          </a:xfrm>
          <a:prstGeom prst="rect">
            <a:avLst/>
          </a:prstGeom>
          <a:noFill/>
          <a:ln w="317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 Lei da Terceirização</a:t>
            </a:r>
            <a:br>
              <a:rPr lang="pt-BR" b="1" dirty="0" smtClean="0"/>
            </a:br>
            <a:r>
              <a:rPr lang="pt-BR" dirty="0" smtClean="0"/>
              <a:t>Retira restrições sobre o trabalho temporário e terceirização</a:t>
            </a:r>
            <a:r>
              <a:rPr lang="pt-BR" b="1" dirty="0"/>
              <a:t/>
            </a:r>
            <a:br>
              <a:rPr lang="pt-BR" b="1" dirty="0"/>
            </a:br>
            <a:r>
              <a:rPr lang="pt-BR" dirty="0" smtClean="0"/>
              <a:t>(Em março de 2017)</a:t>
            </a:r>
            <a:endParaRPr lang="pt-BR" b="1" dirty="0"/>
          </a:p>
        </p:txBody>
      </p:sp>
      <p:sp>
        <p:nvSpPr>
          <p:cNvPr id="8" name="Seta dobrada 7"/>
          <p:cNvSpPr/>
          <p:nvPr/>
        </p:nvSpPr>
        <p:spPr>
          <a:xfrm rot="5400000">
            <a:off x="8868103" y="929933"/>
            <a:ext cx="804041" cy="264860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 dobrada 8"/>
          <p:cNvSpPr/>
          <p:nvPr/>
        </p:nvSpPr>
        <p:spPr>
          <a:xfrm rot="10800000">
            <a:off x="7945820" y="4370311"/>
            <a:ext cx="2554012" cy="9837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 rot="16200000">
            <a:off x="1512900" y="2117809"/>
            <a:ext cx="598857" cy="478037"/>
          </a:xfrm>
          <a:prstGeom prst="rightArrow">
            <a:avLst>
              <a:gd name="adj1" fmla="val 50000"/>
              <a:gd name="adj2" fmla="val 56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751527" y="3154584"/>
            <a:ext cx="280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</a:rPr>
              <a:t>Perdas de direitos sociais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41" y="6354639"/>
            <a:ext cx="1842293" cy="378000"/>
          </a:xfrm>
          <a:prstGeom prst="rect">
            <a:avLst/>
          </a:prstGeom>
        </p:spPr>
      </p:pic>
      <p:sp>
        <p:nvSpPr>
          <p:cNvPr id="15" name="Seta dobrada 14"/>
          <p:cNvSpPr/>
          <p:nvPr/>
        </p:nvSpPr>
        <p:spPr>
          <a:xfrm rot="5400000" flipH="1" flipV="1">
            <a:off x="2606614" y="3337009"/>
            <a:ext cx="863840" cy="293044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2295" y="137160"/>
            <a:ext cx="12079705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Greves, segundo caráter das reivindicações</a:t>
            </a:r>
          </a:p>
          <a:p>
            <a:r>
              <a:rPr lang="pt-BR" sz="2000" b="0" dirty="0"/>
              <a:t>Brasil, 1994 a 2017</a:t>
            </a:r>
          </a:p>
          <a:p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771127"/>
              </p:ext>
            </p:extLst>
          </p:nvPr>
        </p:nvGraphicFramePr>
        <p:xfrm>
          <a:off x="0" y="978568"/>
          <a:ext cx="12031579" cy="5296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6547668"/>
            <a:ext cx="7254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OBS: 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dados 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preliminares 2014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2015 e 2017</a:t>
            </a:r>
            <a:endParaRPr lang="pt-B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275485"/>
            <a:ext cx="7031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Fonte: DIEESE.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SAG-DIEESE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- Sistema de Acompanhamento de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Greves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707" y="6483444"/>
            <a:ext cx="1842293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334780"/>
            <a:ext cx="10764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Fonte: DIEESE.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SAG-DIEESE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</a:rPr>
              <a:t>- Sistema de Acompanhamento de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Greves</a:t>
            </a:r>
          </a:p>
          <a:p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OBS: A soma das parcelas é superior ao total porque uma greve pode ter reinvindicações de mais de um caráter</a:t>
            </a:r>
            <a:r>
              <a:rPr lang="pt-BR" sz="1400" dirty="0" smtClean="0"/>
              <a:t> 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2295" y="137160"/>
            <a:ext cx="12079705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Greves, segundo caráter das reivindicações</a:t>
            </a:r>
          </a:p>
          <a:p>
            <a:r>
              <a:rPr lang="pt-BR" sz="2000" b="0" dirty="0"/>
              <a:t>Brasil, </a:t>
            </a:r>
            <a:r>
              <a:rPr lang="pt-BR" sz="2000" b="0" dirty="0" smtClean="0"/>
              <a:t>2016</a:t>
            </a:r>
            <a:endParaRPr lang="pt-BR" sz="2000" b="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5" y="1742672"/>
            <a:ext cx="6901003" cy="329485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41" y="6354639"/>
            <a:ext cx="1842293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12124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920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722795" y="2114433"/>
            <a:ext cx="72048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-ExtB" panose="02020500000000000000" pitchFamily="18" charset="-120"/>
                <a:cs typeface="Times New Roman" panose="02020603050405020304" pitchFamily="18" charset="0"/>
              </a:rPr>
              <a:t>Obrigado!</a:t>
            </a:r>
          </a:p>
          <a:p>
            <a:pPr algn="ctr"/>
            <a:endParaRPr lang="pt-BR" dirty="0" smtClean="0"/>
          </a:p>
          <a:p>
            <a:pPr algn="ctr"/>
            <a:r>
              <a:rPr lang="pt-BR" sz="2000" b="1" dirty="0" smtClean="0"/>
              <a:t>DIEESE – Departamento Intersindical de Estatística e Estudos Socioeconômicos</a:t>
            </a:r>
          </a:p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dirty="0"/>
              <a:t>Contato</a:t>
            </a:r>
            <a:br>
              <a:rPr lang="pt-BR" dirty="0"/>
            </a:br>
            <a:r>
              <a:rPr lang="pt-BR" dirty="0"/>
              <a:t>Rua Aurora, 957 - 1º andar - Centro </a:t>
            </a:r>
            <a:r>
              <a:rPr lang="pt-BR" dirty="0" smtClean="0"/>
              <a:t>- São </a:t>
            </a:r>
            <a:r>
              <a:rPr lang="pt-BR" dirty="0"/>
              <a:t>Paulo - SP </a:t>
            </a:r>
            <a:br>
              <a:rPr lang="pt-BR" dirty="0"/>
            </a:br>
            <a:r>
              <a:rPr lang="pt-BR" dirty="0"/>
              <a:t>Fone: (11) 3821-2199 - (11) 3874-5366 </a:t>
            </a:r>
          </a:p>
        </p:txBody>
      </p:sp>
    </p:spTree>
    <p:extLst>
      <p:ext uri="{BB962C8B-B14F-4D97-AF65-F5344CB8AC3E}">
        <p14:creationId xmlns:p14="http://schemas.microsoft.com/office/powerpoint/2010/main" val="25861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Reforma Trabalhista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Lei </a:t>
            </a:r>
            <a:r>
              <a:rPr lang="pt-BR" b="1" dirty="0"/>
              <a:t>13.467/2017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42293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5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1124" y="404518"/>
            <a:ext cx="7989752" cy="1264894"/>
          </a:xfrm>
        </p:spPr>
        <p:txBody>
          <a:bodyPr anchor="ctr">
            <a:norm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 Trabalhista</a:t>
            </a:r>
            <a:endParaRPr lang="pt-BR" b="1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800" dirty="0" smtClean="0">
                <a:ea typeface="Tahoma" pitchFamily="34" charset="0"/>
                <a:cs typeface="Tahoma" pitchFamily="34" charset="0"/>
              </a:rPr>
              <a:t>A Reforma se fundamenta em </a:t>
            </a:r>
            <a:r>
              <a:rPr lang="pt-BR" sz="2800" b="1" dirty="0">
                <a:ea typeface="Tahoma" pitchFamily="34" charset="0"/>
                <a:cs typeface="Tahoma" pitchFamily="34" charset="0"/>
              </a:rPr>
              <a:t>reduzir a proteção institucional aos trabalhadores</a:t>
            </a:r>
            <a:r>
              <a:rPr lang="pt-BR" sz="2800" dirty="0">
                <a:ea typeface="Tahoma" pitchFamily="34" charset="0"/>
                <a:cs typeface="Tahoma" pitchFamily="34" charset="0"/>
              </a:rPr>
              <a:t>, por parte do Estado e do Sindicato, e </a:t>
            </a:r>
            <a:r>
              <a:rPr lang="pt-BR" sz="2800" b="1" dirty="0" smtClean="0">
                <a:ea typeface="Tahoma" pitchFamily="34" charset="0"/>
                <a:cs typeface="Tahoma" pitchFamily="34" charset="0"/>
              </a:rPr>
              <a:t>aumentar </a:t>
            </a:r>
            <a:r>
              <a:rPr lang="pt-BR" sz="2800" b="1" dirty="0">
                <a:ea typeface="Tahoma" pitchFamily="34" charset="0"/>
                <a:cs typeface="Tahoma" pitchFamily="34" charset="0"/>
              </a:rPr>
              <a:t>as </a:t>
            </a:r>
            <a:r>
              <a:rPr lang="pt-BR" sz="2800" b="1" dirty="0" smtClean="0">
                <a:ea typeface="Tahoma" pitchFamily="34" charset="0"/>
                <a:cs typeface="Tahoma" pitchFamily="34" charset="0"/>
              </a:rPr>
              <a:t>garantias </a:t>
            </a:r>
            <a:r>
              <a:rPr lang="pt-BR" sz="2800" b="1" dirty="0">
                <a:ea typeface="Tahoma" pitchFamily="34" charset="0"/>
                <a:cs typeface="Tahoma" pitchFamily="34" charset="0"/>
              </a:rPr>
              <a:t>e a autonomia das empresas nas relações de </a:t>
            </a:r>
            <a:r>
              <a:rPr lang="pt-BR" sz="2800" b="1" dirty="0" smtClean="0">
                <a:ea typeface="Tahoma" pitchFamily="34" charset="0"/>
                <a:cs typeface="Tahoma" pitchFamily="34" charset="0"/>
              </a:rPr>
              <a:t>trabalho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, diminuindo custos e aumentando a</a:t>
            </a:r>
            <a:r>
              <a:rPr lang="pt-BR" sz="2800" b="1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flexibilidade do trabalho</a:t>
            </a:r>
            <a:endParaRPr lang="pt-BR" sz="28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41" y="6354639"/>
            <a:ext cx="1842293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4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4721" y="0"/>
            <a:ext cx="9601200" cy="1142385"/>
          </a:xfrm>
        </p:spPr>
        <p:txBody>
          <a:bodyPr anchor="ctr"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Altera a Hierarquia Normativa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05955" y="1016260"/>
            <a:ext cx="11918731" cy="511652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b="1" dirty="0" smtClean="0"/>
              <a:t>Hierarquia anterior a reforma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pt-BR" sz="2400" dirty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pt-BR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Ou </a:t>
            </a:r>
            <a:r>
              <a:rPr lang="pt-BR" dirty="0"/>
              <a:t>seja, a Constituição e as leis estabelecem pisos mínimos de direitos, que as negociações coletivas ou individuais só podem </a:t>
            </a:r>
            <a:r>
              <a:rPr lang="pt-BR" dirty="0" smtClean="0"/>
              <a:t>aumentar.</a:t>
            </a:r>
            <a:endParaRPr lang="pt-BR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Hierarquia pós reforma</a:t>
            </a:r>
            <a:endParaRPr lang="pt-BR" sz="2400" b="1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pt-BR" sz="2400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pt-BR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Ou </a:t>
            </a:r>
            <a:r>
              <a:rPr lang="pt-BR" dirty="0"/>
              <a:t>seja, em vários direitos a Lei 13.467 reverte a atual hierarquia da legalidade trabalhista em favor das negociações mais específicas, nas quais trabalhadores têm ou tendem a ter menos poder.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5954" y="1473461"/>
            <a:ext cx="11918731" cy="9079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 smtClean="0"/>
              <a:t>Constituição </a:t>
            </a:r>
            <a:r>
              <a:rPr lang="pt-BR" sz="2400" b="1" dirty="0" smtClean="0"/>
              <a:t>≥</a:t>
            </a:r>
            <a:r>
              <a:rPr lang="pt-BR" sz="2400" dirty="0" smtClean="0"/>
              <a:t> Acordos </a:t>
            </a:r>
            <a:r>
              <a:rPr lang="pt-BR" sz="2400" dirty="0"/>
              <a:t>I</a:t>
            </a:r>
            <a:r>
              <a:rPr lang="pt-BR" sz="2400" dirty="0" smtClean="0"/>
              <a:t>nternacionais </a:t>
            </a:r>
            <a:r>
              <a:rPr lang="pt-BR" sz="2400" b="1" dirty="0"/>
              <a:t>≥</a:t>
            </a:r>
            <a:r>
              <a:rPr lang="pt-BR" sz="2400" dirty="0"/>
              <a:t> </a:t>
            </a:r>
            <a:r>
              <a:rPr lang="pt-BR" sz="2400" dirty="0" smtClean="0"/>
              <a:t>Leis </a:t>
            </a:r>
            <a:r>
              <a:rPr lang="pt-BR" sz="2400" b="1" dirty="0"/>
              <a:t>≥</a:t>
            </a:r>
            <a:r>
              <a:rPr lang="pt-BR" sz="2400" dirty="0"/>
              <a:t> </a:t>
            </a:r>
            <a:r>
              <a:rPr lang="pt-BR" sz="2400" dirty="0" smtClean="0"/>
              <a:t>Convenções </a:t>
            </a:r>
            <a:r>
              <a:rPr lang="pt-BR" sz="2400" dirty="0"/>
              <a:t>C</a:t>
            </a:r>
            <a:r>
              <a:rPr lang="pt-BR" sz="2400" dirty="0" smtClean="0"/>
              <a:t>oletivas </a:t>
            </a:r>
            <a:r>
              <a:rPr lang="pt-BR" sz="2400" b="1" dirty="0"/>
              <a:t>≥</a:t>
            </a:r>
            <a:r>
              <a:rPr lang="pt-BR" sz="2400" dirty="0"/>
              <a:t> </a:t>
            </a:r>
            <a:endParaRPr lang="pt-BR" sz="2400" dirty="0" smtClean="0"/>
          </a:p>
          <a:p>
            <a:pPr algn="ctr">
              <a:spcAft>
                <a:spcPts val="600"/>
              </a:spcAft>
            </a:pPr>
            <a:r>
              <a:rPr lang="pt-BR" sz="2400" dirty="0"/>
              <a:t>A</a:t>
            </a:r>
            <a:r>
              <a:rPr lang="pt-BR" sz="2400" dirty="0" smtClean="0"/>
              <a:t>cordos </a:t>
            </a:r>
            <a:r>
              <a:rPr lang="pt-BR" sz="2400" dirty="0"/>
              <a:t>C</a:t>
            </a:r>
            <a:r>
              <a:rPr lang="pt-BR" sz="2400" dirty="0" smtClean="0"/>
              <a:t>oletivos </a:t>
            </a:r>
            <a:r>
              <a:rPr lang="pt-BR" sz="2400" b="1" dirty="0"/>
              <a:t>≥</a:t>
            </a:r>
            <a:r>
              <a:rPr lang="pt-BR" sz="2400" dirty="0"/>
              <a:t> </a:t>
            </a:r>
            <a:r>
              <a:rPr lang="pt-BR" sz="2400" dirty="0" smtClean="0"/>
              <a:t>Acordos </a:t>
            </a:r>
            <a:r>
              <a:rPr lang="pt-BR" sz="2400" dirty="0"/>
              <a:t>I</a:t>
            </a:r>
            <a:r>
              <a:rPr lang="pt-BR" sz="2400" dirty="0" smtClean="0"/>
              <a:t>ndividuais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36635" y="4050508"/>
            <a:ext cx="11918731" cy="90794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400" dirty="0" smtClean="0"/>
              <a:t>Acordo Coletivo valerá mais que a Convenção Coletiva.</a:t>
            </a:r>
          </a:p>
          <a:p>
            <a:pPr algn="ctr">
              <a:spcAft>
                <a:spcPts val="600"/>
              </a:spcAft>
            </a:pPr>
            <a:r>
              <a:rPr lang="pt-BR" sz="2400" dirty="0" smtClean="0"/>
              <a:t>Em alguns casos, o Negociado valerá mais do que o Legislado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41" y="6354639"/>
            <a:ext cx="1842293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2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9" y="134471"/>
            <a:ext cx="12097871" cy="779929"/>
          </a:xfrm>
        </p:spPr>
        <p:txBody>
          <a:bodyPr anchor="ctr"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EIXOS DA REFORMA TRABALHISTA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247259"/>
              </p:ext>
            </p:extLst>
          </p:nvPr>
        </p:nvGraphicFramePr>
        <p:xfrm>
          <a:off x="2393576" y="1820544"/>
          <a:ext cx="7570694" cy="405081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785347"/>
                <a:gridCol w="3785347"/>
              </a:tblGrid>
              <a:tr h="2105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CONDIÇÕES  E CONTRATO DE TRABALHO</a:t>
                      </a:r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NEGOCIAÇÕES COLETIVAS</a:t>
                      </a:r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44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ORGANIZAÇÃO SINDICAL</a:t>
                      </a:r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</a:rPr>
                        <a:t>JUSTIÇA DO TRABALHO</a:t>
                      </a:r>
                      <a:endParaRPr lang="pt-BR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237129" y="914400"/>
            <a:ext cx="988358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/>
              <a:t> É UMA REFORMA </a:t>
            </a:r>
            <a:r>
              <a:rPr lang="pt-BR" b="1" dirty="0"/>
              <a:t>TRABALHISTA</a:t>
            </a:r>
            <a:r>
              <a:rPr lang="pt-BR" dirty="0"/>
              <a:t> E </a:t>
            </a:r>
            <a:r>
              <a:rPr lang="pt-BR" b="1" dirty="0"/>
              <a:t>SINDICAL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/>
              <a:t> ALTERA ASPECTOS EM TODO O </a:t>
            </a:r>
            <a:r>
              <a:rPr lang="pt-BR" b="1" dirty="0"/>
              <a:t>SISTEMA DE RELAÇÕES  DE TRABALHO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41" y="6354639"/>
            <a:ext cx="1842293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2454211811"/>
              </p:ext>
            </p:extLst>
          </p:nvPr>
        </p:nvGraphicFramePr>
        <p:xfrm>
          <a:off x="121024" y="1188042"/>
          <a:ext cx="120354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9648"/>
          </a:xfrm>
        </p:spPr>
        <p:txBody>
          <a:bodyPr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CONDIÇÃO DE TRABALHO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20144" y="2164586"/>
            <a:ext cx="1259632" cy="338554"/>
          </a:xfrm>
          <a:prstGeom prst="rect">
            <a:avLst/>
          </a:prstGeom>
          <a:solidFill>
            <a:schemeClr val="accent6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Terceirização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497667" y="2909055"/>
            <a:ext cx="1224136" cy="584775"/>
          </a:xfrm>
          <a:prstGeom prst="rect">
            <a:avLst/>
          </a:prstGeom>
          <a:solidFill>
            <a:schemeClr val="accent6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Trabalho intermitente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459596" y="1366741"/>
            <a:ext cx="792088" cy="584775"/>
          </a:xfrm>
          <a:prstGeom prst="rect">
            <a:avLst/>
          </a:prstGeom>
          <a:solidFill>
            <a:schemeClr val="accent6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Tempo parcial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0" y="1985947"/>
            <a:ext cx="1080120" cy="584775"/>
          </a:xfrm>
          <a:prstGeom prst="rect">
            <a:avLst/>
          </a:prstGeom>
          <a:solidFill>
            <a:schemeClr val="accent6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Trabalho autônomo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563888" y="1257053"/>
            <a:ext cx="1152128" cy="584775"/>
          </a:xfrm>
          <a:prstGeom prst="rect">
            <a:avLst/>
          </a:prstGeom>
          <a:solidFill>
            <a:schemeClr val="accent6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Trabalho temporário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35496" y="784858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/>
              <a:t>RETIRA, FLEXIBILIZA OU DESREGULAMENTA DIREITOS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196064" y="2564904"/>
            <a:ext cx="2271777" cy="338554"/>
          </a:xfrm>
          <a:prstGeom prst="rect">
            <a:avLst/>
          </a:prstGeom>
          <a:solidFill>
            <a:schemeClr val="accent5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ea typeface="Calibri" pitchFamily="34" charset="0"/>
                <a:cs typeface="Times New Roman" pitchFamily="18" charset="0"/>
              </a:rPr>
              <a:t>Intervalos</a:t>
            </a:r>
            <a:r>
              <a:rPr lang="pt-BR" sz="16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1600" dirty="0">
                <a:ea typeface="Calibri" pitchFamily="34" charset="0"/>
                <a:cs typeface="Times New Roman" pitchFamily="18" charset="0"/>
              </a:rPr>
              <a:t>intrajornada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9507891" y="1765676"/>
            <a:ext cx="1242392" cy="584775"/>
          </a:xfrm>
          <a:prstGeom prst="rect">
            <a:avLst/>
          </a:prstGeom>
          <a:solidFill>
            <a:schemeClr val="accent5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Jornada de 12x36h</a:t>
            </a:r>
            <a:endParaRPr lang="pt-B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032235" y="2009746"/>
            <a:ext cx="1216434" cy="338554"/>
          </a:xfrm>
          <a:prstGeom prst="rect">
            <a:avLst/>
          </a:prstGeom>
          <a:solidFill>
            <a:schemeClr val="accent5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Hora extra</a:t>
            </a:r>
            <a:endParaRPr lang="pt-B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739649" y="3032165"/>
            <a:ext cx="1728192" cy="338554"/>
          </a:xfrm>
          <a:prstGeom prst="rect">
            <a:avLst/>
          </a:prstGeom>
          <a:solidFill>
            <a:schemeClr val="accent5">
              <a:alpha val="3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Banco de horas</a:t>
            </a:r>
            <a:endParaRPr lang="pt-BR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673290" y="1256505"/>
            <a:ext cx="1080120" cy="584775"/>
          </a:xfrm>
          <a:prstGeom prst="rect">
            <a:avLst/>
          </a:prstGeom>
          <a:solidFill>
            <a:schemeClr val="accent5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Horas “</a:t>
            </a:r>
            <a:r>
              <a:rPr lang="pt-BR" sz="1600" i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pt-BR" sz="1600" i="1" dirty="0" err="1">
                <a:latin typeface="Calibri" pitchFamily="34" charset="0"/>
                <a:ea typeface="Times New Roman" pitchFamily="18" charset="0"/>
                <a:cs typeface="Arial" pitchFamily="34" charset="0"/>
              </a:rPr>
              <a:t>itineri</a:t>
            </a: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pt-BR" sz="1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100392" y="4957718"/>
            <a:ext cx="1080120" cy="58477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Calibri" pitchFamily="34" charset="0"/>
                <a:cs typeface="Arial" pitchFamily="34" charset="0"/>
              </a:rPr>
              <a:t>Comum acordo</a:t>
            </a:r>
            <a:endParaRPr lang="pt-BR" sz="1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7293260" y="5626695"/>
            <a:ext cx="2160240" cy="584775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Quitação total de débitos em PDV e PDI</a:t>
            </a:r>
            <a:endParaRPr lang="pt-BR" sz="1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8472264" y="3796298"/>
            <a:ext cx="1080120" cy="107721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Revoga direito a assistência na recisão</a:t>
            </a:r>
            <a:endParaRPr lang="pt-BR" sz="1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0646204" y="4953243"/>
            <a:ext cx="1512168" cy="107721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Demissão coletiva sem negociação com o sindicato</a:t>
            </a:r>
            <a:endParaRPr lang="pt-BR" sz="1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9516380" y="4973286"/>
            <a:ext cx="1080120" cy="830997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Desobriga rescisão sindicato</a:t>
            </a:r>
            <a:endParaRPr lang="pt-BR" sz="1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9671848" y="3942426"/>
            <a:ext cx="1080120" cy="830997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Termo de quitação anual</a:t>
            </a:r>
            <a:endParaRPr lang="pt-BR" sz="16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128513" y="2620953"/>
            <a:ext cx="1259632" cy="338554"/>
          </a:xfrm>
          <a:prstGeom prst="rect">
            <a:avLst/>
          </a:prstGeom>
          <a:solidFill>
            <a:schemeClr val="accent6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Teletrabalho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2189820" y="3917046"/>
            <a:ext cx="1512168" cy="584775"/>
          </a:xfrm>
          <a:prstGeom prst="rect">
            <a:avLst/>
          </a:prstGeom>
          <a:solidFill>
            <a:srgbClr val="0070C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Reduz conceito de salário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38100" y="4844030"/>
            <a:ext cx="2339752" cy="584775"/>
          </a:xfrm>
          <a:prstGeom prst="rect">
            <a:avLst/>
          </a:prstGeom>
          <a:solidFill>
            <a:srgbClr val="0070C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Reduz alcance trabalho igual/salário igual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551892" y="4080556"/>
            <a:ext cx="1512168" cy="584775"/>
          </a:xfrm>
          <a:prstGeom prst="rect">
            <a:avLst/>
          </a:prstGeom>
          <a:solidFill>
            <a:srgbClr val="0070C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Parcelamento de férias em 3X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771435" y="5558148"/>
            <a:ext cx="2088232" cy="584775"/>
          </a:xfrm>
          <a:prstGeom prst="rect">
            <a:avLst/>
          </a:prstGeom>
          <a:solidFill>
            <a:srgbClr val="0070C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Gestante/lactante em local insalubre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261115" y="5542493"/>
            <a:ext cx="1512168" cy="584775"/>
          </a:xfrm>
          <a:prstGeom prst="rect">
            <a:avLst/>
          </a:prstGeom>
          <a:solidFill>
            <a:srgbClr val="0070C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Pausas para amamentação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2613961" y="4623416"/>
            <a:ext cx="1331640" cy="830997"/>
          </a:xfrm>
          <a:prstGeom prst="rect">
            <a:avLst/>
          </a:prstGeom>
          <a:solidFill>
            <a:srgbClr val="0070C0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Reduz incorporação  gratificações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41" y="6354639"/>
            <a:ext cx="1842293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6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a 32"/>
          <p:cNvGraphicFramePr/>
          <p:nvPr>
            <p:extLst>
              <p:ext uri="{D42A27DB-BD31-4B8C-83A1-F6EECF244321}">
                <p14:modId xmlns:p14="http://schemas.microsoft.com/office/powerpoint/2010/main" val="3379677630"/>
              </p:ext>
            </p:extLst>
          </p:nvPr>
        </p:nvGraphicFramePr>
        <p:xfrm>
          <a:off x="0" y="1591334"/>
          <a:ext cx="12192000" cy="4681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 anchor="ctr"/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NEGOCIAÇÃO COLETIVA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53452" y="2813840"/>
            <a:ext cx="1584176" cy="830997"/>
          </a:xfrm>
          <a:prstGeom prst="rect">
            <a:avLst/>
          </a:prstGeom>
          <a:solidFill>
            <a:schemeClr val="accent6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Prevalência do negociado sobre o legislado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791115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/>
              <a:t>REFORÇA AMBIENTE DESFAVORAVEL AS NEGOCIAÇÕES COLETIVAS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/>
              <a:t>FRAGMENTA A NEGOCIAÇÃO COLETIVA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78654" y="6291739"/>
            <a:ext cx="3161956" cy="40011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2">
                <a:lumMod val="40000"/>
                <a:lumOff val="60000"/>
              </a:schemeClr>
            </a:solidFill>
            <a:prstDash val="sysDash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FIM DA ULTRATIVIDADE</a:t>
            </a:r>
            <a:endParaRPr lang="pt-B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5068014" y="6165304"/>
            <a:ext cx="2339752" cy="584775"/>
          </a:xfrm>
          <a:prstGeom prst="rect">
            <a:avLst/>
          </a:prstGeom>
          <a:solidFill>
            <a:schemeClr val="accent3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Prevalência dos </a:t>
            </a:r>
            <a:r>
              <a:rPr lang="pt-BR" sz="1600" dirty="0" err="1">
                <a:latin typeface="Calibri" pitchFamily="34" charset="0"/>
                <a:ea typeface="Times New Roman" pitchFamily="18" charset="0"/>
                <a:cs typeface="Arial" pitchFamily="34" charset="0"/>
              </a:rPr>
              <a:t>ACTs</a:t>
            </a: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sobre os </a:t>
            </a:r>
            <a:r>
              <a:rPr lang="pt-BR" sz="1600" dirty="0" err="1">
                <a:latin typeface="Calibri" pitchFamily="34" charset="0"/>
                <a:ea typeface="Times New Roman" pitchFamily="18" charset="0"/>
                <a:cs typeface="Arial" pitchFamily="34" charset="0"/>
              </a:rPr>
              <a:t>CCTs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8335252" y="3079890"/>
            <a:ext cx="2339752" cy="830997"/>
          </a:xfrm>
          <a:prstGeom prst="rect">
            <a:avLst/>
          </a:prstGeom>
          <a:solidFill>
            <a:schemeClr val="accent5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Trabalhador com salário 2x teto previdência + ensino superior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7265876" y="1734565"/>
            <a:ext cx="1872208" cy="338554"/>
          </a:xfrm>
          <a:prstGeom prst="rect">
            <a:avLst/>
          </a:prstGeom>
          <a:solidFill>
            <a:schemeClr val="accent5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Comum acordo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8335252" y="4090355"/>
            <a:ext cx="1872208" cy="584775"/>
          </a:xfrm>
          <a:prstGeom prst="rect">
            <a:avLst/>
          </a:prstGeom>
          <a:solidFill>
            <a:schemeClr val="accent5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Compensação jornada e hora extra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8046346" y="2229065"/>
            <a:ext cx="1872208" cy="584775"/>
          </a:xfrm>
          <a:prstGeom prst="rect">
            <a:avLst/>
          </a:prstGeom>
          <a:solidFill>
            <a:schemeClr val="accent5"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</a:pPr>
            <a:r>
              <a:rPr lang="pt-BR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Pausas para amamentação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7691"/>
            <a:ext cx="1842293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9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 anchor="ctr"/>
          <a:lstStyle/>
          <a:p>
            <a:pPr algn="ctr"/>
            <a:r>
              <a:rPr lang="pt-BR" dirty="0" smtClean="0"/>
              <a:t>ORGANIZAÇÃO SINDICAL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26124" y="876144"/>
            <a:ext cx="12065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/>
              <a:t>PROCURA DESARTICULAR A ORGANIZAÇÃO SINDICAL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423785811"/>
              </p:ext>
            </p:extLst>
          </p:nvPr>
        </p:nvGraphicFramePr>
        <p:xfrm>
          <a:off x="520263" y="1245476"/>
          <a:ext cx="11193516" cy="4719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41" y="6354639"/>
            <a:ext cx="1842293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Grid_16x9_TP103031012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em grade de losangos (widescreen)</Template>
  <TotalTime>0</TotalTime>
  <Words>1172</Words>
  <Application>Microsoft Macintosh PowerPoint</Application>
  <PresentationFormat>Custom</PresentationFormat>
  <Paragraphs>175</Paragraphs>
  <Slides>24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DiamondGrid_16x9_TP103031012</vt:lpstr>
      <vt:lpstr>XIV JORNADA NACIONAL DE DEBATES</vt:lpstr>
      <vt:lpstr>Contextualização</vt:lpstr>
      <vt:lpstr>Reforma Trabalhista</vt:lpstr>
      <vt:lpstr>Reforma Trabalhista</vt:lpstr>
      <vt:lpstr>Altera a Hierarquia Normativa</vt:lpstr>
      <vt:lpstr>EIXOS DA REFORMA TRABALHISTA</vt:lpstr>
      <vt:lpstr>CONDIÇÃO DE TRABALHO</vt:lpstr>
      <vt:lpstr>NEGOCIAÇÃO COLETIVA</vt:lpstr>
      <vt:lpstr>ORGANIZAÇÃO SINDICAL</vt:lpstr>
      <vt:lpstr>JUSTIÇA DO TRABALHO</vt:lpstr>
      <vt:lpstr>IMPACTOS DA REFORMA</vt:lpstr>
      <vt:lpstr>IMPACTOS DA REFORMA</vt:lpstr>
      <vt:lpstr>Exemplos práticos de alterações</vt:lpstr>
      <vt:lpstr>Balanço dos Reajustes de 2017</vt:lpstr>
      <vt:lpstr>Reajustes salariais, por setor econômico, segundo comparação com o INPC-IBGE 1º sem. 2017</vt:lpstr>
      <vt:lpstr>Modalidades de pagamento do reajuste salarial De 2008 a 1º sem. 2017</vt:lpstr>
      <vt:lpstr>Reajustes salariais e variação real média dos reajustes, segundo comparação com o INPC-IBGE De 1996 a 1º sem. 2017</vt:lpstr>
      <vt:lpstr>Reajustes salariais e variação real média dos reajustes, segundo comparação com o INPC-IBGE, por data-base  De Jan/14 a Jun/17</vt:lpstr>
      <vt:lpstr>Greves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2017-07-21T18:33:21Z</dcterms:created>
  <dcterms:modified xsi:type="dcterms:W3CDTF">2017-08-03T11:34:53Z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